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44"/>
  </p:notesMasterIdLst>
  <p:sldIdLst>
    <p:sldId id="256" r:id="rId2"/>
    <p:sldId id="257" r:id="rId3"/>
    <p:sldId id="258" r:id="rId4"/>
    <p:sldId id="259" r:id="rId5"/>
    <p:sldId id="260" r:id="rId6"/>
    <p:sldId id="265" r:id="rId7"/>
    <p:sldId id="261" r:id="rId8"/>
    <p:sldId id="262" r:id="rId9"/>
    <p:sldId id="263" r:id="rId10"/>
    <p:sldId id="266" r:id="rId11"/>
    <p:sldId id="264" r:id="rId12"/>
    <p:sldId id="267" r:id="rId13"/>
    <p:sldId id="271" r:id="rId14"/>
    <p:sldId id="268" r:id="rId15"/>
    <p:sldId id="272" r:id="rId16"/>
    <p:sldId id="275" r:id="rId17"/>
    <p:sldId id="276" r:id="rId18"/>
    <p:sldId id="277" r:id="rId19"/>
    <p:sldId id="278" r:id="rId20"/>
    <p:sldId id="279" r:id="rId21"/>
    <p:sldId id="281" r:id="rId22"/>
    <p:sldId id="287" r:id="rId23"/>
    <p:sldId id="283" r:id="rId24"/>
    <p:sldId id="303" r:id="rId25"/>
    <p:sldId id="273" r:id="rId26"/>
    <p:sldId id="274" r:id="rId27"/>
    <p:sldId id="301" r:id="rId28"/>
    <p:sldId id="302" r:id="rId29"/>
    <p:sldId id="285" r:id="rId30"/>
    <p:sldId id="284" r:id="rId31"/>
    <p:sldId id="286" r:id="rId32"/>
    <p:sldId id="289" r:id="rId33"/>
    <p:sldId id="290" r:id="rId34"/>
    <p:sldId id="291" r:id="rId35"/>
    <p:sldId id="292" r:id="rId36"/>
    <p:sldId id="293" r:id="rId37"/>
    <p:sldId id="299" r:id="rId38"/>
    <p:sldId id="300" r:id="rId39"/>
    <p:sldId id="295" r:id="rId40"/>
    <p:sldId id="297" r:id="rId41"/>
    <p:sldId id="296" r:id="rId42"/>
    <p:sldId id="298" r:id="rId43"/>
  </p:sldIdLst>
  <p:sldSz cx="9144000" cy="6858000" type="screen4x3"/>
  <p:notesSz cx="6737350"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T:\&#1055;&#1088;&#1086;&#1077;&#1082;&#1090;&#1099;\&#1047;&#1072;&#1073;&#1072;&#1081;&#1082;&#1072;&#1083;&#1100;&#1089;&#1082;&#1080;&#1081;%20&#1082;&#1088;&#1072;&#1081;\2018\&#1075;.%20&#1052;&#1086;&#1075;&#1086;&#1095;&#1072;\&#1048;&#1089;&#1093;&#1086;&#1076;&#1085;&#1080;&#1082;&#1080;\&#1050;&#1072;&#1088;&#1090;&#1080;&#1085;&#1082;&#1080;%20&#1080;%20&#1075;&#1088;&#1072;&#1092;&#1080;&#1082;&#1080;\&#1075;&#1088;&#1072;&#1092;&#1080;&#1082;&#1080;.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T:\&#1055;&#1088;&#1086;&#1077;&#1082;&#1090;&#1099;\&#1047;&#1072;&#1073;&#1072;&#1081;&#1082;&#1072;&#1083;&#1100;&#1089;&#1082;&#1080;&#1081;%20&#1082;&#1088;&#1072;&#1081;\2018\&#1075;.%20&#1052;&#1086;&#1075;&#1086;&#1095;&#1072;\&#1050;&#1057;&#1054;&#1044;&#1044;\&#1048;&#1089;&#1093;&#1086;&#1076;&#1085;&#1080;&#1082;&#1080;\&#1050;&#1072;&#1088;&#1090;&#1080;&#1085;&#1082;&#1080;%20&#1080;%20&#1075;&#1088;&#1072;&#1092;&#1080;&#1082;&#1080;\&#1075;&#1088;&#1072;&#1092;&#1080;&#1082;&#1080;.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T:\&#1055;&#1088;&#1086;&#1077;&#1082;&#1090;&#1099;\&#1047;&#1072;&#1073;&#1072;&#1081;&#1082;&#1072;&#1083;&#1100;&#1089;&#1082;&#1080;&#1081;%20&#1082;&#1088;&#1072;&#1081;\2018\&#1075;.%20&#1052;&#1086;&#1075;&#1086;&#1095;&#1072;\&#1050;&#1057;&#1054;&#1044;&#1044;\&#1048;&#1089;&#1093;&#1086;&#1076;&#1085;&#1080;&#1082;&#1080;\&#1050;&#1072;&#1088;&#1090;&#1080;&#1085;&#1082;&#1080;%20&#1080;%20&#1075;&#1088;&#1072;&#1092;&#1080;&#1082;&#1080;\&#1075;&#1088;&#1072;&#1092;&#1080;&#1082;&#1080;.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file:///T:\&#1055;&#1088;&#1086;&#1077;&#1082;&#1090;&#1099;\&#1058;&#1086;&#1084;&#1089;&#1082;&#1072;&#1103;%20&#1086;&#1073;&#1083;&#1072;&#1089;&#1090;&#1100;\&#1075;.%20&#1040;&#1089;&#1080;&#1085;&#1086;\&#1050;&#1057;&#1054;&#1044;&#1044;\&#1048;&#1089;&#1093;&#1086;&#1076;&#1085;&#1080;&#1082;&#1080;\&#1076;&#1090;&#1087;.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1" Type="http://schemas.openxmlformats.org/officeDocument/2006/relationships/oleObject" Target="file:///T:\&#1055;&#1088;&#1086;&#1077;&#1082;&#1090;&#1099;\&#1047;&#1072;&#1073;&#1072;&#1081;&#1082;&#1072;&#1083;&#1100;&#1089;&#1082;&#1080;&#1081;%20&#1082;&#1088;&#1072;&#1081;\2018\&#1075;.%20&#1052;&#1086;&#1075;&#1086;&#1095;&#1072;\&#1048;&#1089;&#1093;&#1086;&#1076;&#1085;&#1080;&#1082;&#1080;\&#1050;&#1072;&#1088;&#1090;&#1080;&#1085;&#1082;&#1080;%20&#1080;%20&#1075;&#1088;&#1072;&#1092;&#1080;&#1082;&#1080;\&#1075;&#1088;&#1072;&#1092;&#1080;&#1082;&#1080;.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T:\&#1055;&#1088;&#1086;&#1077;&#1082;&#1090;&#1099;\&#1047;&#1072;&#1073;&#1072;&#1081;&#1082;&#1072;&#1083;&#1100;&#1089;&#1082;&#1080;&#1081;%20&#1082;&#1088;&#1072;&#1081;\2018\&#1075;.%20&#1052;&#1086;&#1075;&#1086;&#1095;&#1072;\&#1050;&#1057;&#1054;&#1044;&#1044;\&#1048;&#1089;&#1093;&#1086;&#1076;&#1085;&#1080;&#1082;&#1080;\&#1056;&#1072;&#1089;&#1095;&#1077;&#1090;&#1099;%20&#1080;%20&#1090;&#1072;&#1073;&#1083;&#1080;&#1094;&#1099;\&#1087;&#1072;&#1089;&#1089;&#1072;&#1078;&#1080;&#1088;&#1086;&#1073;&#1086;&#1088;&#1086;&#1090;.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T:\&#1055;&#1088;&#1086;&#1077;&#1082;&#1090;&#1099;\&#1047;&#1072;&#1073;&#1072;&#1081;&#1082;&#1072;&#1083;&#1100;&#1089;&#1082;&#1080;&#1081;%20&#1082;&#1088;&#1072;&#1081;\2018\&#1075;.%20&#1052;&#1086;&#1075;&#1086;&#1095;&#1072;\&#1048;&#1089;&#1093;&#1086;&#1076;&#1085;&#1080;&#1082;&#1080;\&#1050;&#1072;&#1088;&#1090;&#1080;&#1085;&#1082;&#1080;%20&#1080;%20&#1075;&#1088;&#1072;&#1092;&#1080;&#1082;&#1080;\&#1075;&#1088;&#1072;&#1092;&#1080;&#1082;&#1080;.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T:\&#1055;&#1088;&#1086;&#1077;&#1082;&#1090;&#1099;\&#1047;&#1072;&#1073;&#1072;&#1081;&#1082;&#1072;&#1083;&#1100;&#1089;&#1082;&#1080;&#1081;%20&#1082;&#1088;&#1072;&#1081;\2018\&#1075;.%20&#1052;&#1086;&#1075;&#1086;&#1095;&#1072;\&#1050;&#1057;&#1054;&#1044;&#1044;\&#1048;&#1089;&#1093;&#1086;&#1076;&#1085;&#1080;&#1082;&#1080;\&#1050;&#1072;&#1088;&#1090;&#1080;&#1085;&#1082;&#1080;%20&#1080;%20&#1075;&#1088;&#1072;&#1092;&#1080;&#1082;&#1080;\&#1075;&#1088;&#1072;&#1092;&#1080;&#1082;&#1080;.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rot="0" vert="horz"/>
          <a:lstStyle/>
          <a:p>
            <a:pPr algn="ctr" rtl="0">
              <a:defRPr lang="ru-RU" sz="1600" b="0" i="0" u="none" strike="noStrike" kern="1200" baseline="0" dirty="0">
                <a:solidFill>
                  <a:prstClr val="black"/>
                </a:solidFill>
                <a:latin typeface="Times New Roman" pitchFamily="18" charset="0"/>
                <a:ea typeface="+mn-ea"/>
                <a:cs typeface="Times New Roman" pitchFamily="18" charset="0"/>
              </a:defRPr>
            </a:pPr>
            <a:r>
              <a:rPr lang="ru-RU" sz="1600" b="0" i="0" u="none" strike="noStrike" kern="1200" baseline="0" dirty="0">
                <a:solidFill>
                  <a:prstClr val="black"/>
                </a:solidFill>
                <a:latin typeface="Times New Roman" pitchFamily="18" charset="0"/>
                <a:ea typeface="+mn-ea"/>
                <a:cs typeface="Times New Roman" pitchFamily="18" charset="0"/>
              </a:rPr>
              <a:t>Численность населения г. Могоча</a:t>
            </a:r>
          </a:p>
        </c:rich>
      </c:tx>
      <c:layout>
        <c:manualLayout>
          <c:xMode val="edge"/>
          <c:yMode val="edge"/>
          <c:x val="0.18002984787404575"/>
          <c:y val="3.0803259097337533E-2"/>
        </c:manualLayout>
      </c:layout>
      <c:overlay val="0"/>
    </c:title>
    <c:autoTitleDeleted val="0"/>
    <c:plotArea>
      <c:layout/>
      <c:barChart>
        <c:barDir val="col"/>
        <c:grouping val="clustered"/>
        <c:varyColors val="0"/>
        <c:ser>
          <c:idx val="0"/>
          <c:order val="0"/>
          <c:invertIfNegative val="0"/>
          <c:cat>
            <c:numRef>
              <c:f>Лист1!$B$2:$F$2</c:f>
              <c:numCache>
                <c:formatCode>General</c:formatCode>
                <c:ptCount val="5"/>
                <c:pt idx="0">
                  <c:v>2014</c:v>
                </c:pt>
                <c:pt idx="1">
                  <c:v>2015</c:v>
                </c:pt>
                <c:pt idx="2">
                  <c:v>2016</c:v>
                </c:pt>
                <c:pt idx="3">
                  <c:v>2017</c:v>
                </c:pt>
                <c:pt idx="4">
                  <c:v>2018</c:v>
                </c:pt>
              </c:numCache>
            </c:numRef>
          </c:cat>
          <c:val>
            <c:numRef>
              <c:f>Лист1!$B$1:$F$1</c:f>
              <c:numCache>
                <c:formatCode>General</c:formatCode>
                <c:ptCount val="5"/>
                <c:pt idx="0">
                  <c:v>13697</c:v>
                </c:pt>
                <c:pt idx="1">
                  <c:v>13640</c:v>
                </c:pt>
                <c:pt idx="2">
                  <c:v>13526</c:v>
                </c:pt>
                <c:pt idx="3">
                  <c:v>13442</c:v>
                </c:pt>
                <c:pt idx="4">
                  <c:v>13285</c:v>
                </c:pt>
              </c:numCache>
            </c:numRef>
          </c:val>
          <c:extLst>
            <c:ext xmlns:c16="http://schemas.microsoft.com/office/drawing/2014/chart" uri="{C3380CC4-5D6E-409C-BE32-E72D297353CC}">
              <c16:uniqueId val="{00000000-9E5F-47E5-9A2D-9E0479BE6C37}"/>
            </c:ext>
          </c:extLst>
        </c:ser>
        <c:dLbls>
          <c:showLegendKey val="0"/>
          <c:showVal val="0"/>
          <c:showCatName val="0"/>
          <c:showSerName val="0"/>
          <c:showPercent val="0"/>
          <c:showBubbleSize val="0"/>
        </c:dLbls>
        <c:gapWidth val="219"/>
        <c:overlap val="-27"/>
        <c:axId val="25510656"/>
        <c:axId val="25512192"/>
      </c:barChart>
      <c:catAx>
        <c:axId val="25510656"/>
        <c:scaling>
          <c:orientation val="minMax"/>
        </c:scaling>
        <c:delete val="0"/>
        <c:axPos val="b"/>
        <c:numFmt formatCode="General" sourceLinked="1"/>
        <c:majorTickMark val="none"/>
        <c:minorTickMark val="none"/>
        <c:tickLblPos val="nextTo"/>
        <c:txPr>
          <a:bodyPr rot="-60000000" vert="horz"/>
          <a:lstStyle/>
          <a:p>
            <a:pPr>
              <a:defRPr/>
            </a:pPr>
            <a:endParaRPr lang="ru-RU"/>
          </a:p>
        </c:txPr>
        <c:crossAx val="25512192"/>
        <c:crosses val="autoZero"/>
        <c:auto val="1"/>
        <c:lblAlgn val="ctr"/>
        <c:lblOffset val="100"/>
        <c:noMultiLvlLbl val="0"/>
      </c:catAx>
      <c:valAx>
        <c:axId val="25512192"/>
        <c:scaling>
          <c:orientation val="minMax"/>
          <c:max val="20000"/>
          <c:min val="0"/>
        </c:scaling>
        <c:delete val="0"/>
        <c:axPos val="l"/>
        <c:majorGridlines/>
        <c:numFmt formatCode="General" sourceLinked="1"/>
        <c:majorTickMark val="none"/>
        <c:minorTickMark val="none"/>
        <c:tickLblPos val="nextTo"/>
        <c:txPr>
          <a:bodyPr rot="-60000000" vert="horz"/>
          <a:lstStyle/>
          <a:p>
            <a:pPr>
              <a:defRPr/>
            </a:pPr>
            <a:endParaRPr lang="ru-RU"/>
          </a:p>
        </c:txPr>
        <c:crossAx val="2551065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a:solidFill>
                  <a:schemeClr val="tx1"/>
                </a:solidFill>
                <a:latin typeface="Times New Roman" panose="02020603050405020304" pitchFamily="18" charset="0"/>
                <a:cs typeface="Times New Roman" panose="02020603050405020304" pitchFamily="18" charset="0"/>
              </a:rPr>
              <a:t>Диаграмма</a:t>
            </a:r>
            <a:r>
              <a:rPr lang="ru-RU" baseline="0" dirty="0">
                <a:solidFill>
                  <a:schemeClr val="tx1"/>
                </a:solidFill>
                <a:latin typeface="Times New Roman" panose="02020603050405020304" pitchFamily="18" charset="0"/>
                <a:cs typeface="Times New Roman" panose="02020603050405020304" pitchFamily="18" charset="0"/>
              </a:rPr>
              <a:t> распределения ДТП по видам за 2015 г.</a:t>
            </a:r>
            <a:endParaRPr lang="ru-RU" dirty="0">
              <a:solidFill>
                <a:schemeClr val="tx1"/>
              </a:solidFill>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D8-43FE-86D2-8798B3490CA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D8-43FE-86D2-8798B3490C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D8-43FE-86D2-8798B3490CA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D8-43FE-86D2-8798B3490CA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7D8-43FE-86D2-8798B3490CA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7D8-43FE-86D2-8798B3490CA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7D8-43FE-86D2-8798B3490CA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[графики.xlsx]ДТП!$M$2:$M$8</c:f>
              <c:strCache>
                <c:ptCount val="7"/>
                <c:pt idx="0">
                  <c:v>Наезд на пешехода</c:v>
                </c:pt>
                <c:pt idx="1">
                  <c:v>Съезд с дороги</c:v>
                </c:pt>
                <c:pt idx="2">
                  <c:v>Столкновение</c:v>
                </c:pt>
                <c:pt idx="3">
                  <c:v>Наезд на препятствие</c:v>
                </c:pt>
                <c:pt idx="4">
                  <c:v>Наезд на стоящее ТС</c:v>
                </c:pt>
                <c:pt idx="5">
                  <c:v>Опрокидывание</c:v>
                </c:pt>
                <c:pt idx="6">
                  <c:v>Падение пассажира</c:v>
                </c:pt>
              </c:strCache>
            </c:strRef>
          </c:cat>
          <c:val>
            <c:numRef>
              <c:f>[графики.xlsx]ДТП!$N$2:$N$8</c:f>
              <c:numCache>
                <c:formatCode>General</c:formatCode>
                <c:ptCount val="7"/>
                <c:pt idx="0">
                  <c:v>6</c:v>
                </c:pt>
                <c:pt idx="1">
                  <c:v>3</c:v>
                </c:pt>
                <c:pt idx="2">
                  <c:v>10</c:v>
                </c:pt>
                <c:pt idx="3">
                  <c:v>2</c:v>
                </c:pt>
                <c:pt idx="4">
                  <c:v>1</c:v>
                </c:pt>
                <c:pt idx="5">
                  <c:v>4</c:v>
                </c:pt>
                <c:pt idx="6">
                  <c:v>1</c:v>
                </c:pt>
              </c:numCache>
            </c:numRef>
          </c:val>
          <c:extLst>
            <c:ext xmlns:c16="http://schemas.microsoft.com/office/drawing/2014/chart" uri="{C3380CC4-5D6E-409C-BE32-E72D297353CC}">
              <c16:uniqueId val="{0000000E-77D8-43FE-86D2-8798B3490CA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a:solidFill>
                  <a:schemeClr val="tx1"/>
                </a:solidFill>
                <a:latin typeface="Times New Roman" panose="02020603050405020304" pitchFamily="18" charset="0"/>
                <a:cs typeface="Times New Roman" panose="02020603050405020304" pitchFamily="18" charset="0"/>
              </a:rPr>
              <a:t>Диаграмма</a:t>
            </a:r>
            <a:r>
              <a:rPr lang="ru-RU" baseline="0" dirty="0">
                <a:solidFill>
                  <a:schemeClr val="tx1"/>
                </a:solidFill>
                <a:latin typeface="Times New Roman" panose="02020603050405020304" pitchFamily="18" charset="0"/>
                <a:cs typeface="Times New Roman" panose="02020603050405020304" pitchFamily="18" charset="0"/>
              </a:rPr>
              <a:t> распределения ДТП по видам за 2017 г.</a:t>
            </a:r>
            <a:endParaRPr lang="ru-RU" dirty="0">
              <a:solidFill>
                <a:schemeClr val="tx1"/>
              </a:solidFill>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974-4635-8200-817ED921E7D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974-4635-8200-817ED921E7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74-4635-8200-817ED921E7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74-4635-8200-817ED921E7D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974-4635-8200-817ED921E7D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974-4635-8200-817ED921E7D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974-4635-8200-817ED921E7D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[графики.xlsx]ДТП!$S$2:$S$8</c:f>
              <c:strCache>
                <c:ptCount val="7"/>
                <c:pt idx="0">
                  <c:v>Падение пассажира</c:v>
                </c:pt>
                <c:pt idx="1">
                  <c:v>Наезд на велосипедиста</c:v>
                </c:pt>
                <c:pt idx="2">
                  <c:v>Столкновение</c:v>
                </c:pt>
                <c:pt idx="3">
                  <c:v>Опрокидывание</c:v>
                </c:pt>
                <c:pt idx="4">
                  <c:v>Наезд на стоящее ТС</c:v>
                </c:pt>
                <c:pt idx="5">
                  <c:v>Наезд на пешехода</c:v>
                </c:pt>
                <c:pt idx="6">
                  <c:v>Наезд на препятствие</c:v>
                </c:pt>
              </c:strCache>
            </c:strRef>
          </c:cat>
          <c:val>
            <c:numRef>
              <c:f>[графики.xlsx]ДТП!$T$2:$T$8</c:f>
              <c:numCache>
                <c:formatCode>General</c:formatCode>
                <c:ptCount val="7"/>
                <c:pt idx="0">
                  <c:v>1</c:v>
                </c:pt>
                <c:pt idx="1">
                  <c:v>1</c:v>
                </c:pt>
                <c:pt idx="2">
                  <c:v>12</c:v>
                </c:pt>
                <c:pt idx="3">
                  <c:v>10</c:v>
                </c:pt>
                <c:pt idx="4">
                  <c:v>2</c:v>
                </c:pt>
                <c:pt idx="5">
                  <c:v>4</c:v>
                </c:pt>
                <c:pt idx="6">
                  <c:v>3</c:v>
                </c:pt>
              </c:numCache>
            </c:numRef>
          </c:val>
          <c:extLst>
            <c:ext xmlns:c16="http://schemas.microsoft.com/office/drawing/2014/chart" uri="{C3380CC4-5D6E-409C-BE32-E72D297353CC}">
              <c16:uniqueId val="{0000000E-4974-4635-8200-817ED921E7D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200" dirty="0">
                <a:solidFill>
                  <a:schemeClr val="tx1"/>
                </a:solidFill>
                <a:latin typeface="Times New Roman" panose="02020603050405020304" pitchFamily="18" charset="0"/>
                <a:cs typeface="Times New Roman" panose="02020603050405020304" pitchFamily="18" charset="0"/>
              </a:rPr>
              <a:t>Возрастная структура опрошенного населения</a:t>
            </a:r>
            <a:r>
              <a:rPr lang="ru-RU" sz="1200" baseline="0" dirty="0">
                <a:solidFill>
                  <a:schemeClr val="tx1"/>
                </a:solidFill>
                <a:latin typeface="Times New Roman" panose="02020603050405020304" pitchFamily="18" charset="0"/>
                <a:cs typeface="Times New Roman" panose="02020603050405020304" pitchFamily="18" charset="0"/>
              </a:rPr>
              <a:t> </a:t>
            </a:r>
            <a:endParaRPr lang="ru-RU" sz="1200"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20162355704134677"/>
          <c:y val="2.594403721464026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232249343832021"/>
          <c:y val="9.2573653012474583E-2"/>
          <c:w val="0.56883486439195097"/>
          <c:h val="0.7669683564835294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55-48A1-B1EC-5626CE878C8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55-48A1-B1EC-5626CE878C8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55-48A1-B1EC-5626CE878C8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55-48A1-B1EC-5626CE878C8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[дтп.xlsx]Лист1!$G$1:$G$4</c:f>
              <c:strCache>
                <c:ptCount val="4"/>
                <c:pt idx="0">
                  <c:v>до 20 лет</c:v>
                </c:pt>
                <c:pt idx="1">
                  <c:v>от 21 до 30 лет</c:v>
                </c:pt>
                <c:pt idx="2">
                  <c:v>от 31 до 45 лет</c:v>
                </c:pt>
                <c:pt idx="3">
                  <c:v>более 46 лет</c:v>
                </c:pt>
              </c:strCache>
            </c:strRef>
          </c:cat>
          <c:val>
            <c:numRef>
              <c:f>[дтп.xlsx]Лист1!$H$1:$H$4</c:f>
              <c:numCache>
                <c:formatCode>General</c:formatCode>
                <c:ptCount val="4"/>
                <c:pt idx="0">
                  <c:v>189.29000000000002</c:v>
                </c:pt>
                <c:pt idx="1">
                  <c:v>304.51</c:v>
                </c:pt>
                <c:pt idx="2">
                  <c:v>246.89999999999998</c:v>
                </c:pt>
                <c:pt idx="3">
                  <c:v>82.300000000000011</c:v>
                </c:pt>
              </c:numCache>
            </c:numRef>
          </c:val>
          <c:extLst>
            <c:ext xmlns:c16="http://schemas.microsoft.com/office/drawing/2014/chart" uri="{C3380CC4-5D6E-409C-BE32-E72D297353CC}">
              <c16:uniqueId val="{00000008-EA55-48A1-B1EC-5626CE878C83}"/>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30"/>
    </mc:Choice>
    <mc:Fallback>
      <c:style val="30"/>
    </mc:Fallback>
  </mc:AlternateContent>
  <c:chart>
    <c:title>
      <c:tx>
        <c:rich>
          <a:bodyPr rot="0" vert="horz"/>
          <a:lstStyle/>
          <a:p>
            <a:pPr>
              <a:defRPr/>
            </a:pPr>
            <a:r>
              <a:rPr lang="ru-RU" sz="1600" b="0" dirty="0">
                <a:latin typeface="Times New Roman" pitchFamily="18" charset="0"/>
                <a:cs typeface="Times New Roman" pitchFamily="18" charset="0"/>
              </a:rPr>
              <a:t>Уровень безработицы г. Могоча</a:t>
            </a:r>
          </a:p>
        </c:rich>
      </c:tx>
      <c:layout>
        <c:manualLayout>
          <c:xMode val="edge"/>
          <c:yMode val="edge"/>
          <c:x val="0.20663931483641557"/>
          <c:y val="2.8673835125448029E-2"/>
        </c:manualLayout>
      </c:layout>
      <c:overlay val="0"/>
    </c:title>
    <c:autoTitleDeleted val="0"/>
    <c:plotArea>
      <c:layout/>
      <c:barChart>
        <c:barDir val="col"/>
        <c:grouping val="clustered"/>
        <c:varyColors val="0"/>
        <c:ser>
          <c:idx val="0"/>
          <c:order val="0"/>
          <c:invertIfNegative val="0"/>
          <c:cat>
            <c:numRef>
              <c:f>Лист1!$C$2:$G$2</c:f>
              <c:numCache>
                <c:formatCode>General</c:formatCode>
                <c:ptCount val="5"/>
                <c:pt idx="0">
                  <c:v>2014</c:v>
                </c:pt>
                <c:pt idx="1">
                  <c:v>2015</c:v>
                </c:pt>
                <c:pt idx="2">
                  <c:v>2016</c:v>
                </c:pt>
                <c:pt idx="3">
                  <c:v>2017</c:v>
                </c:pt>
                <c:pt idx="4">
                  <c:v>2018</c:v>
                </c:pt>
              </c:numCache>
            </c:numRef>
          </c:cat>
          <c:val>
            <c:numRef>
              <c:f>Лист1!$C$3:$G$3</c:f>
              <c:numCache>
                <c:formatCode>General</c:formatCode>
                <c:ptCount val="5"/>
                <c:pt idx="0">
                  <c:v>92</c:v>
                </c:pt>
                <c:pt idx="1">
                  <c:v>112</c:v>
                </c:pt>
                <c:pt idx="2">
                  <c:v>145</c:v>
                </c:pt>
                <c:pt idx="3">
                  <c:v>106</c:v>
                </c:pt>
                <c:pt idx="4">
                  <c:v>104</c:v>
                </c:pt>
              </c:numCache>
            </c:numRef>
          </c:val>
          <c:extLst>
            <c:ext xmlns:c16="http://schemas.microsoft.com/office/drawing/2014/chart" uri="{C3380CC4-5D6E-409C-BE32-E72D297353CC}">
              <c16:uniqueId val="{00000000-9033-44B3-AA2F-942F899ABD94}"/>
            </c:ext>
          </c:extLst>
        </c:ser>
        <c:dLbls>
          <c:showLegendKey val="0"/>
          <c:showVal val="0"/>
          <c:showCatName val="0"/>
          <c:showSerName val="0"/>
          <c:showPercent val="0"/>
          <c:showBubbleSize val="0"/>
        </c:dLbls>
        <c:gapWidth val="219"/>
        <c:overlap val="-27"/>
        <c:axId val="25544960"/>
        <c:axId val="25550848"/>
      </c:barChart>
      <c:catAx>
        <c:axId val="25544960"/>
        <c:scaling>
          <c:orientation val="minMax"/>
        </c:scaling>
        <c:delete val="0"/>
        <c:axPos val="b"/>
        <c:numFmt formatCode="General" sourceLinked="1"/>
        <c:majorTickMark val="none"/>
        <c:minorTickMark val="none"/>
        <c:tickLblPos val="nextTo"/>
        <c:txPr>
          <a:bodyPr rot="-60000000" vert="horz"/>
          <a:lstStyle/>
          <a:p>
            <a:pPr>
              <a:defRPr/>
            </a:pPr>
            <a:endParaRPr lang="ru-RU"/>
          </a:p>
        </c:txPr>
        <c:crossAx val="25550848"/>
        <c:crosses val="autoZero"/>
        <c:auto val="1"/>
        <c:lblAlgn val="ctr"/>
        <c:lblOffset val="100"/>
        <c:noMultiLvlLbl val="0"/>
      </c:catAx>
      <c:valAx>
        <c:axId val="25550848"/>
        <c:scaling>
          <c:orientation val="minMax"/>
        </c:scaling>
        <c:delete val="0"/>
        <c:axPos val="l"/>
        <c:majorGridlines/>
        <c:numFmt formatCode="General" sourceLinked="1"/>
        <c:majorTickMark val="none"/>
        <c:minorTickMark val="none"/>
        <c:tickLblPos val="nextTo"/>
        <c:txPr>
          <a:bodyPr rot="-60000000" vert="horz"/>
          <a:lstStyle/>
          <a:p>
            <a:pPr>
              <a:defRPr/>
            </a:pPr>
            <a:endParaRPr lang="ru-RU"/>
          </a:p>
        </c:txPr>
        <c:crossAx val="2554496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a:t>Картограмма</a:t>
            </a:r>
            <a:r>
              <a:rPr lang="ru-RU" baseline="0"/>
              <a:t> пассажиропотока на маршруте №1 "ДОСы - ул. Украинская - РЭС" в утренний период времени, прямое направление</a:t>
            </a:r>
            <a:endParaRPr lang="ru-RU"/>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v>Вошли</c:v>
          </c:tx>
          <c:spPr>
            <a:solidFill>
              <a:schemeClr val="accent1"/>
            </a:solidFill>
            <a:ln>
              <a:noFill/>
            </a:ln>
            <a:effectLst/>
          </c:spPr>
          <c:invertIfNegative val="0"/>
          <c:cat>
            <c:strRef>
              <c:f>'Маршрут 1'!$A$3:$A$22</c:f>
              <c:strCache>
                <c:ptCount val="20"/>
                <c:pt idx="0">
                  <c:v>Березовая, 23 (хирургия ЦРБ)</c:v>
                </c:pt>
                <c:pt idx="1">
                  <c:v>Зеленая, 2а</c:v>
                </c:pt>
                <c:pt idx="2">
                  <c:v>Комсомольская, 36 (напротив)</c:v>
                </c:pt>
                <c:pt idx="3">
                  <c:v>Комсомольская, 27 (магазин без названия)</c:v>
                </c:pt>
                <c:pt idx="4">
                  <c:v>Комсомольская, 11</c:v>
                </c:pt>
                <c:pt idx="5">
                  <c:v>Комсомольская, 1</c:v>
                </c:pt>
                <c:pt idx="6">
                  <c:v>Украинская, 37</c:v>
                </c:pt>
                <c:pt idx="7">
                  <c:v>Украинская, 43 (МЧ-1)</c:v>
                </c:pt>
                <c:pt idx="8">
                  <c:v>Украинская, 16</c:v>
                </c:pt>
                <c:pt idx="9">
                  <c:v>Промышленная, 5 (магазин «Толстячок»)</c:v>
                </c:pt>
                <c:pt idx="10">
                  <c:v>Набережная, 2</c:v>
                </c:pt>
                <c:pt idx="11">
                  <c:v>Кирова, 18 (магазин «Хоз. товары»)</c:v>
                </c:pt>
                <c:pt idx="12">
                  <c:v>Кирова, 52</c:v>
                </c:pt>
                <c:pt idx="13">
                  <c:v>Плясова, 50 (вокзал)</c:v>
                </c:pt>
                <c:pt idx="14">
                  <c:v>Вокзальная, 21</c:v>
                </c:pt>
                <c:pt idx="15">
                  <c:v>Стадионная, 4а (магазин)</c:v>
                </c:pt>
                <c:pt idx="16">
                  <c:v>Станционная, 37 (напротив)</c:v>
                </c:pt>
                <c:pt idx="17">
                  <c:v>им. Малова, 20а (магазин «Луч»)</c:v>
                </c:pt>
                <c:pt idx="18">
                  <c:v>Восточная, 17</c:v>
                </c:pt>
                <c:pt idx="19">
                  <c:v>Стадионная, конечная</c:v>
                </c:pt>
              </c:strCache>
            </c:strRef>
          </c:cat>
          <c:val>
            <c:numRef>
              <c:f>'Маршрут 1'!$B$3:$B$22</c:f>
              <c:numCache>
                <c:formatCode>General</c:formatCode>
                <c:ptCount val="20"/>
                <c:pt idx="0">
                  <c:v>15</c:v>
                </c:pt>
                <c:pt idx="1">
                  <c:v>0</c:v>
                </c:pt>
                <c:pt idx="2">
                  <c:v>2</c:v>
                </c:pt>
                <c:pt idx="3">
                  <c:v>0</c:v>
                </c:pt>
                <c:pt idx="4">
                  <c:v>7</c:v>
                </c:pt>
                <c:pt idx="5">
                  <c:v>4</c:v>
                </c:pt>
                <c:pt idx="6">
                  <c:v>0</c:v>
                </c:pt>
                <c:pt idx="7">
                  <c:v>1</c:v>
                </c:pt>
                <c:pt idx="8">
                  <c:v>0</c:v>
                </c:pt>
                <c:pt idx="9">
                  <c:v>0</c:v>
                </c:pt>
                <c:pt idx="10">
                  <c:v>0</c:v>
                </c:pt>
                <c:pt idx="11">
                  <c:v>1</c:v>
                </c:pt>
                <c:pt idx="12">
                  <c:v>0</c:v>
                </c:pt>
                <c:pt idx="13">
                  <c:v>0</c:v>
                </c:pt>
                <c:pt idx="14">
                  <c:v>0</c:v>
                </c:pt>
                <c:pt idx="15">
                  <c:v>0</c:v>
                </c:pt>
                <c:pt idx="16">
                  <c:v>0</c:v>
                </c:pt>
                <c:pt idx="17">
                  <c:v>0</c:v>
                </c:pt>
                <c:pt idx="18">
                  <c:v>0</c:v>
                </c:pt>
                <c:pt idx="19">
                  <c:v>0</c:v>
                </c:pt>
              </c:numCache>
            </c:numRef>
          </c:val>
          <c:extLst>
            <c:ext xmlns:c16="http://schemas.microsoft.com/office/drawing/2014/chart" uri="{C3380CC4-5D6E-409C-BE32-E72D297353CC}">
              <c16:uniqueId val="{00000000-4B10-48AA-9A35-9D6D152A0E35}"/>
            </c:ext>
          </c:extLst>
        </c:ser>
        <c:ser>
          <c:idx val="1"/>
          <c:order val="1"/>
          <c:tx>
            <c:v>Вышли</c:v>
          </c:tx>
          <c:spPr>
            <a:solidFill>
              <a:schemeClr val="accent2"/>
            </a:solidFill>
            <a:ln>
              <a:noFill/>
            </a:ln>
            <a:effectLst/>
          </c:spPr>
          <c:invertIfNegative val="0"/>
          <c:cat>
            <c:strRef>
              <c:f>'Маршрут 1'!$A$3:$A$22</c:f>
              <c:strCache>
                <c:ptCount val="20"/>
                <c:pt idx="0">
                  <c:v>Березовая, 23 (хирургия ЦРБ)</c:v>
                </c:pt>
                <c:pt idx="1">
                  <c:v>Зеленая, 2а</c:v>
                </c:pt>
                <c:pt idx="2">
                  <c:v>Комсомольская, 36 (напротив)</c:v>
                </c:pt>
                <c:pt idx="3">
                  <c:v>Комсомольская, 27 (магазин без названия)</c:v>
                </c:pt>
                <c:pt idx="4">
                  <c:v>Комсомольская, 11</c:v>
                </c:pt>
                <c:pt idx="5">
                  <c:v>Комсомольская, 1</c:v>
                </c:pt>
                <c:pt idx="6">
                  <c:v>Украинская, 37</c:v>
                </c:pt>
                <c:pt idx="7">
                  <c:v>Украинская, 43 (МЧ-1)</c:v>
                </c:pt>
                <c:pt idx="8">
                  <c:v>Украинская, 16</c:v>
                </c:pt>
                <c:pt idx="9">
                  <c:v>Промышленная, 5 (магазин «Толстячок»)</c:v>
                </c:pt>
                <c:pt idx="10">
                  <c:v>Набережная, 2</c:v>
                </c:pt>
                <c:pt idx="11">
                  <c:v>Кирова, 18 (магазин «Хоз. товары»)</c:v>
                </c:pt>
                <c:pt idx="12">
                  <c:v>Кирова, 52</c:v>
                </c:pt>
                <c:pt idx="13">
                  <c:v>Плясова, 50 (вокзал)</c:v>
                </c:pt>
                <c:pt idx="14">
                  <c:v>Вокзальная, 21</c:v>
                </c:pt>
                <c:pt idx="15">
                  <c:v>Стадионная, 4а (магазин)</c:v>
                </c:pt>
                <c:pt idx="16">
                  <c:v>Станционная, 37 (напротив)</c:v>
                </c:pt>
                <c:pt idx="17">
                  <c:v>им. Малова, 20а (магазин «Луч»)</c:v>
                </c:pt>
                <c:pt idx="18">
                  <c:v>Восточная, 17</c:v>
                </c:pt>
                <c:pt idx="19">
                  <c:v>Стадионная, конечная</c:v>
                </c:pt>
              </c:strCache>
            </c:strRef>
          </c:cat>
          <c:val>
            <c:numRef>
              <c:f>'Маршрут 1'!$C$3:$C$22</c:f>
              <c:numCache>
                <c:formatCode>General</c:formatCode>
                <c:ptCount val="20"/>
                <c:pt idx="0">
                  <c:v>0</c:v>
                </c:pt>
                <c:pt idx="1">
                  <c:v>0</c:v>
                </c:pt>
                <c:pt idx="2">
                  <c:v>-1</c:v>
                </c:pt>
                <c:pt idx="3">
                  <c:v>0</c:v>
                </c:pt>
                <c:pt idx="4">
                  <c:v>-6</c:v>
                </c:pt>
                <c:pt idx="5">
                  <c:v>-5</c:v>
                </c:pt>
                <c:pt idx="6">
                  <c:v>0</c:v>
                </c:pt>
                <c:pt idx="7">
                  <c:v>-1</c:v>
                </c:pt>
                <c:pt idx="8">
                  <c:v>0</c:v>
                </c:pt>
                <c:pt idx="9">
                  <c:v>0</c:v>
                </c:pt>
                <c:pt idx="10">
                  <c:v>0</c:v>
                </c:pt>
                <c:pt idx="11">
                  <c:v>-5</c:v>
                </c:pt>
                <c:pt idx="12">
                  <c:v>0</c:v>
                </c:pt>
                <c:pt idx="13">
                  <c:v>-1</c:v>
                </c:pt>
                <c:pt idx="14">
                  <c:v>-6</c:v>
                </c:pt>
                <c:pt idx="15">
                  <c:v>-1</c:v>
                </c:pt>
                <c:pt idx="16">
                  <c:v>0</c:v>
                </c:pt>
                <c:pt idx="17">
                  <c:v>-2</c:v>
                </c:pt>
                <c:pt idx="18">
                  <c:v>-2</c:v>
                </c:pt>
                <c:pt idx="19">
                  <c:v>0</c:v>
                </c:pt>
              </c:numCache>
            </c:numRef>
          </c:val>
          <c:extLst>
            <c:ext xmlns:c16="http://schemas.microsoft.com/office/drawing/2014/chart" uri="{C3380CC4-5D6E-409C-BE32-E72D297353CC}">
              <c16:uniqueId val="{00000001-4B10-48AA-9A35-9D6D152A0E35}"/>
            </c:ext>
          </c:extLst>
        </c:ser>
        <c:dLbls>
          <c:showLegendKey val="0"/>
          <c:showVal val="0"/>
          <c:showCatName val="0"/>
          <c:showSerName val="0"/>
          <c:showPercent val="0"/>
          <c:showBubbleSize val="0"/>
        </c:dLbls>
        <c:gapWidth val="219"/>
        <c:overlap val="100"/>
        <c:axId val="444245048"/>
        <c:axId val="444246032"/>
      </c:barChart>
      <c:catAx>
        <c:axId val="4442450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44246032"/>
        <c:crosses val="autoZero"/>
        <c:auto val="1"/>
        <c:lblAlgn val="ctr"/>
        <c:lblOffset val="100"/>
        <c:noMultiLvlLbl val="0"/>
      </c:catAx>
      <c:valAx>
        <c:axId val="444246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4424504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a:latin typeface="Times New Roman" panose="02020603050405020304" pitchFamily="18" charset="0"/>
                <a:cs typeface="Times New Roman" panose="02020603050405020304" pitchFamily="18" charset="0"/>
              </a:rPr>
              <a:t>Обустройство</a:t>
            </a:r>
            <a:r>
              <a:rPr lang="ru-RU" baseline="0" dirty="0">
                <a:latin typeface="Times New Roman" panose="02020603050405020304" pitchFamily="18" charset="0"/>
                <a:cs typeface="Times New Roman" panose="02020603050405020304" pitchFamily="18" charset="0"/>
              </a:rPr>
              <a:t> остановок заездными карманами</a:t>
            </a:r>
            <a:endParaRPr lang="ru-RU" dirty="0">
              <a:latin typeface="Times New Roman" panose="02020603050405020304" pitchFamily="18" charset="0"/>
              <a:cs typeface="Times New Roman" panose="02020603050405020304" pitchFamily="18" charset="0"/>
            </a:endParaRPr>
          </a:p>
        </c:rich>
      </c:tx>
      <c:layout>
        <c:manualLayout>
          <c:xMode val="edge"/>
          <c:yMode val="edge"/>
          <c:x val="0.18019230243032186"/>
          <c:y val="6.39774904725258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757-4D34-9D58-F1BC065620F1}"/>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6757-4D34-9D58-F1BC065620F1}"/>
              </c:ext>
            </c:extLst>
          </c:dPt>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757-4D34-9D58-F1BC065620F1}"/>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757-4D34-9D58-F1BC065620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0"/>
            <c:showBubbleSize val="0"/>
            <c:extLst>
              <c:ext xmlns:c15="http://schemas.microsoft.com/office/drawing/2012/chart" uri="{CE6537A1-D6FC-4f65-9D91-7224C49458BB}"/>
            </c:extLst>
          </c:dLbls>
          <c:cat>
            <c:strRef>
              <c:f>Лист1!$A$2:$B$2</c:f>
              <c:strCache>
                <c:ptCount val="2"/>
                <c:pt idx="0">
                  <c:v>Есть</c:v>
                </c:pt>
                <c:pt idx="1">
                  <c:v>Нет</c:v>
                </c:pt>
              </c:strCache>
            </c:strRef>
          </c:cat>
          <c:val>
            <c:numRef>
              <c:f>Лист1!$A$3:$B$3</c:f>
              <c:numCache>
                <c:formatCode>0.00%</c:formatCode>
                <c:ptCount val="2"/>
                <c:pt idx="0">
                  <c:v>0.23100000000000001</c:v>
                </c:pt>
                <c:pt idx="1">
                  <c:v>0.76900000000000002</c:v>
                </c:pt>
              </c:numCache>
            </c:numRef>
          </c:val>
          <c:extLst>
            <c:ext xmlns:c16="http://schemas.microsoft.com/office/drawing/2014/chart" uri="{C3380CC4-5D6E-409C-BE32-E72D297353CC}">
              <c16:uniqueId val="{00000004-6757-4D34-9D58-F1BC065620F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a:latin typeface="Times New Roman" panose="02020603050405020304" pitchFamily="18" charset="0"/>
                <a:cs typeface="Times New Roman" panose="02020603050405020304" pitchFamily="18" charset="0"/>
              </a:rPr>
              <a:t>Обустройство</a:t>
            </a:r>
            <a:r>
              <a:rPr lang="ru-RU" baseline="0" dirty="0">
                <a:latin typeface="Times New Roman" panose="02020603050405020304" pitchFamily="18" charset="0"/>
                <a:cs typeface="Times New Roman" panose="02020603050405020304" pitchFamily="18" charset="0"/>
              </a:rPr>
              <a:t> остановок остановочными павильонами</a:t>
            </a:r>
            <a:endParaRPr lang="ru-RU" dirty="0">
              <a:latin typeface="Times New Roman" panose="02020603050405020304" pitchFamily="18" charset="0"/>
              <a:cs typeface="Times New Roman" panose="02020603050405020304" pitchFamily="18" charset="0"/>
            </a:endParaRPr>
          </a:p>
        </c:rich>
      </c:tx>
      <c:layout>
        <c:manualLayout>
          <c:xMode val="edge"/>
          <c:yMode val="edge"/>
          <c:x val="0.11961309529559272"/>
          <c:y val="7.664489636217765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A0CE-455F-8D05-4B296C8B68E9}"/>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A0CE-455F-8D05-4B296C8B68E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Лист1!$C$2:$D$2</c:f>
              <c:strCache>
                <c:ptCount val="2"/>
                <c:pt idx="0">
                  <c:v>Есть</c:v>
                </c:pt>
                <c:pt idx="1">
                  <c:v>Нет</c:v>
                </c:pt>
              </c:strCache>
            </c:strRef>
          </c:cat>
          <c:val>
            <c:numRef>
              <c:f>Лист1!$C$3:$D$3</c:f>
              <c:numCache>
                <c:formatCode>0.00%</c:formatCode>
                <c:ptCount val="2"/>
                <c:pt idx="0">
                  <c:v>0.88500000000000001</c:v>
                </c:pt>
                <c:pt idx="1">
                  <c:v>0.115</c:v>
                </c:pt>
              </c:numCache>
            </c:numRef>
          </c:val>
          <c:extLst>
            <c:ext xmlns:c16="http://schemas.microsoft.com/office/drawing/2014/chart" uri="{C3380CC4-5D6E-409C-BE32-E72D297353CC}">
              <c16:uniqueId val="{00000004-A0CE-455F-8D05-4B296C8B68E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a:latin typeface="Times New Roman" panose="02020603050405020304" pitchFamily="18" charset="0"/>
                <a:cs typeface="Times New Roman" panose="02020603050405020304" pitchFamily="18" charset="0"/>
              </a:rPr>
              <a:t>Обустройство</a:t>
            </a:r>
            <a:r>
              <a:rPr lang="ru-RU" baseline="0" dirty="0">
                <a:latin typeface="Times New Roman" panose="02020603050405020304" pitchFamily="18" charset="0"/>
                <a:cs typeface="Times New Roman" panose="02020603050405020304" pitchFamily="18" charset="0"/>
              </a:rPr>
              <a:t> остановок посадочными площадками</a:t>
            </a:r>
            <a:endParaRPr lang="ru-RU" dirty="0">
              <a:latin typeface="Times New Roman" panose="02020603050405020304" pitchFamily="18" charset="0"/>
              <a:cs typeface="Times New Roman" panose="02020603050405020304" pitchFamily="18" charset="0"/>
            </a:endParaRPr>
          </a:p>
        </c:rich>
      </c:tx>
      <c:layout>
        <c:manualLayout>
          <c:xMode val="edge"/>
          <c:yMode val="edge"/>
          <c:x val="0.16670122484689415"/>
          <c:y val="6.429776607230980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D1A2-4C84-8A0B-FF84926123F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1A2-4C84-8A0B-FF84926123F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Лист1!$C$2:$D$2</c:f>
              <c:strCache>
                <c:ptCount val="2"/>
                <c:pt idx="0">
                  <c:v>Есть</c:v>
                </c:pt>
                <c:pt idx="1">
                  <c:v>Нет</c:v>
                </c:pt>
              </c:strCache>
            </c:strRef>
          </c:cat>
          <c:val>
            <c:numRef>
              <c:f>Лист1!$C$3:$D$3</c:f>
              <c:numCache>
                <c:formatCode>0.00%</c:formatCode>
                <c:ptCount val="2"/>
                <c:pt idx="0">
                  <c:v>0.88500000000000001</c:v>
                </c:pt>
                <c:pt idx="1">
                  <c:v>0.115</c:v>
                </c:pt>
              </c:numCache>
            </c:numRef>
          </c:val>
          <c:extLst>
            <c:ext xmlns:c16="http://schemas.microsoft.com/office/drawing/2014/chart" uri="{C3380CC4-5D6E-409C-BE32-E72D297353CC}">
              <c16:uniqueId val="{00000004-D1A2-4C84-8A0B-FF84926123F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a:latin typeface="Times New Roman" panose="02020603050405020304" pitchFamily="18" charset="0"/>
                <a:cs typeface="Times New Roman" panose="02020603050405020304" pitchFamily="18" charset="0"/>
              </a:rPr>
              <a:t>Обустройство</a:t>
            </a:r>
            <a:r>
              <a:rPr lang="ru-RU" baseline="0" dirty="0">
                <a:latin typeface="Times New Roman" panose="02020603050405020304" pitchFamily="18" charset="0"/>
                <a:cs typeface="Times New Roman" panose="02020603050405020304" pitchFamily="18" charset="0"/>
              </a:rPr>
              <a:t> остановок искусственным освещением</a:t>
            </a:r>
            <a:endParaRPr lang="ru-RU" dirty="0">
              <a:latin typeface="Times New Roman" panose="02020603050405020304" pitchFamily="18" charset="0"/>
              <a:cs typeface="Times New Roman" panose="02020603050405020304" pitchFamily="18" charset="0"/>
            </a:endParaRPr>
          </a:p>
        </c:rich>
      </c:tx>
      <c:layout>
        <c:manualLayout>
          <c:xMode val="edge"/>
          <c:yMode val="edge"/>
          <c:x val="0.13434110539627367"/>
          <c:y val="6.094559759147824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EB6-4F3F-9B3A-6B66FDCF2B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EB6-4F3F-9B3A-6B66FDCF2BC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Лист1!$G$2:$H$2</c:f>
              <c:strCache>
                <c:ptCount val="2"/>
                <c:pt idx="0">
                  <c:v>Есть</c:v>
                </c:pt>
                <c:pt idx="1">
                  <c:v>Нет</c:v>
                </c:pt>
              </c:strCache>
            </c:strRef>
          </c:cat>
          <c:val>
            <c:numRef>
              <c:f>Лист1!$G$3:$H$3</c:f>
              <c:numCache>
                <c:formatCode>0%</c:formatCode>
                <c:ptCount val="2"/>
                <c:pt idx="0">
                  <c:v>0.52</c:v>
                </c:pt>
                <c:pt idx="1">
                  <c:v>0.48</c:v>
                </c:pt>
              </c:numCache>
            </c:numRef>
          </c:val>
          <c:extLst>
            <c:ext xmlns:c16="http://schemas.microsoft.com/office/drawing/2014/chart" uri="{C3380CC4-5D6E-409C-BE32-E72D297353CC}">
              <c16:uniqueId val="{00000004-AEB6-4F3F-9B3A-6B66FDCF2BC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a:solidFill>
                  <a:schemeClr val="tx1"/>
                </a:solidFill>
                <a:latin typeface="Times New Roman" panose="02020603050405020304" pitchFamily="18" charset="0"/>
                <a:cs typeface="Times New Roman" panose="02020603050405020304" pitchFamily="18" charset="0"/>
              </a:rPr>
              <a:t>Статистика</a:t>
            </a:r>
            <a:r>
              <a:rPr lang="ru-RU" baseline="0" dirty="0">
                <a:solidFill>
                  <a:schemeClr val="tx1"/>
                </a:solidFill>
                <a:latin typeface="Times New Roman" panose="02020603050405020304" pitchFamily="18" charset="0"/>
                <a:cs typeface="Times New Roman" panose="02020603050405020304" pitchFamily="18" charset="0"/>
              </a:rPr>
              <a:t> </a:t>
            </a:r>
            <a:r>
              <a:rPr lang="ru-RU" baseline="0" dirty="0" smtClean="0">
                <a:solidFill>
                  <a:schemeClr val="tx1"/>
                </a:solidFill>
                <a:latin typeface="Times New Roman" panose="02020603050405020304" pitchFamily="18" charset="0"/>
                <a:cs typeface="Times New Roman" panose="02020603050405020304" pitchFamily="18" charset="0"/>
              </a:rPr>
              <a:t>аварийности</a:t>
            </a:r>
            <a:endParaRPr lang="ru-RU" dirty="0">
              <a:solidFill>
                <a:schemeClr val="tx1"/>
              </a:solidFill>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ДТП!$B$1</c:f>
              <c:strCache>
                <c:ptCount val="1"/>
                <c:pt idx="0">
                  <c:v>ДТП</c:v>
                </c:pt>
              </c:strCache>
            </c:strRef>
          </c:tx>
          <c:spPr>
            <a:solidFill>
              <a:schemeClr val="accent1"/>
            </a:solidFill>
            <a:ln>
              <a:noFill/>
            </a:ln>
            <a:effectLst/>
          </c:spPr>
          <c:invertIfNegative val="0"/>
          <c:cat>
            <c:numRef>
              <c:f>ДТП!$A$2:$A$4</c:f>
              <c:numCache>
                <c:formatCode>General</c:formatCode>
                <c:ptCount val="3"/>
                <c:pt idx="0">
                  <c:v>2015</c:v>
                </c:pt>
                <c:pt idx="1">
                  <c:v>2016</c:v>
                </c:pt>
                <c:pt idx="2">
                  <c:v>2017</c:v>
                </c:pt>
              </c:numCache>
            </c:numRef>
          </c:cat>
          <c:val>
            <c:numRef>
              <c:f>ДТП!$B$2:$B$4</c:f>
              <c:numCache>
                <c:formatCode>General</c:formatCode>
                <c:ptCount val="3"/>
                <c:pt idx="0">
                  <c:v>27</c:v>
                </c:pt>
                <c:pt idx="1">
                  <c:v>26</c:v>
                </c:pt>
                <c:pt idx="2">
                  <c:v>33</c:v>
                </c:pt>
              </c:numCache>
            </c:numRef>
          </c:val>
          <c:extLst>
            <c:ext xmlns:c16="http://schemas.microsoft.com/office/drawing/2014/chart" uri="{C3380CC4-5D6E-409C-BE32-E72D297353CC}">
              <c16:uniqueId val="{00000000-4EFA-4CA8-895B-68BE2A0638A3}"/>
            </c:ext>
          </c:extLst>
        </c:ser>
        <c:ser>
          <c:idx val="1"/>
          <c:order val="1"/>
          <c:tx>
            <c:strRef>
              <c:f>ДТП!$C$1</c:f>
              <c:strCache>
                <c:ptCount val="1"/>
                <c:pt idx="0">
                  <c:v>Погибло</c:v>
                </c:pt>
              </c:strCache>
            </c:strRef>
          </c:tx>
          <c:spPr>
            <a:solidFill>
              <a:schemeClr val="accent2"/>
            </a:solidFill>
            <a:ln>
              <a:noFill/>
            </a:ln>
            <a:effectLst/>
          </c:spPr>
          <c:invertIfNegative val="0"/>
          <c:cat>
            <c:numRef>
              <c:f>ДТП!$A$2:$A$4</c:f>
              <c:numCache>
                <c:formatCode>General</c:formatCode>
                <c:ptCount val="3"/>
                <c:pt idx="0">
                  <c:v>2015</c:v>
                </c:pt>
                <c:pt idx="1">
                  <c:v>2016</c:v>
                </c:pt>
                <c:pt idx="2">
                  <c:v>2017</c:v>
                </c:pt>
              </c:numCache>
            </c:numRef>
          </c:cat>
          <c:val>
            <c:numRef>
              <c:f>ДТП!$C$2:$C$4</c:f>
              <c:numCache>
                <c:formatCode>General</c:formatCode>
                <c:ptCount val="3"/>
                <c:pt idx="0">
                  <c:v>13</c:v>
                </c:pt>
                <c:pt idx="1">
                  <c:v>6</c:v>
                </c:pt>
                <c:pt idx="2">
                  <c:v>9</c:v>
                </c:pt>
              </c:numCache>
            </c:numRef>
          </c:val>
          <c:extLst>
            <c:ext xmlns:c16="http://schemas.microsoft.com/office/drawing/2014/chart" uri="{C3380CC4-5D6E-409C-BE32-E72D297353CC}">
              <c16:uniqueId val="{00000001-4EFA-4CA8-895B-68BE2A0638A3}"/>
            </c:ext>
          </c:extLst>
        </c:ser>
        <c:ser>
          <c:idx val="2"/>
          <c:order val="2"/>
          <c:tx>
            <c:strRef>
              <c:f>ДТП!$D$1</c:f>
              <c:strCache>
                <c:ptCount val="1"/>
                <c:pt idx="0">
                  <c:v>Ранено</c:v>
                </c:pt>
              </c:strCache>
            </c:strRef>
          </c:tx>
          <c:spPr>
            <a:solidFill>
              <a:schemeClr val="accent3"/>
            </a:solidFill>
            <a:ln>
              <a:noFill/>
            </a:ln>
            <a:effectLst/>
          </c:spPr>
          <c:invertIfNegative val="0"/>
          <c:cat>
            <c:numRef>
              <c:f>ДТП!$A$2:$A$4</c:f>
              <c:numCache>
                <c:formatCode>General</c:formatCode>
                <c:ptCount val="3"/>
                <c:pt idx="0">
                  <c:v>2015</c:v>
                </c:pt>
                <c:pt idx="1">
                  <c:v>2016</c:v>
                </c:pt>
                <c:pt idx="2">
                  <c:v>2017</c:v>
                </c:pt>
              </c:numCache>
            </c:numRef>
          </c:cat>
          <c:val>
            <c:numRef>
              <c:f>ДТП!$D$2:$D$4</c:f>
              <c:numCache>
                <c:formatCode>General</c:formatCode>
                <c:ptCount val="3"/>
                <c:pt idx="0">
                  <c:v>38</c:v>
                </c:pt>
                <c:pt idx="1">
                  <c:v>26</c:v>
                </c:pt>
                <c:pt idx="2">
                  <c:v>37</c:v>
                </c:pt>
              </c:numCache>
            </c:numRef>
          </c:val>
          <c:extLst>
            <c:ext xmlns:c16="http://schemas.microsoft.com/office/drawing/2014/chart" uri="{C3380CC4-5D6E-409C-BE32-E72D297353CC}">
              <c16:uniqueId val="{00000002-4EFA-4CA8-895B-68BE2A0638A3}"/>
            </c:ext>
          </c:extLst>
        </c:ser>
        <c:dLbls>
          <c:showLegendKey val="0"/>
          <c:showVal val="0"/>
          <c:showCatName val="0"/>
          <c:showSerName val="0"/>
          <c:showPercent val="0"/>
          <c:showBubbleSize val="0"/>
        </c:dLbls>
        <c:gapWidth val="219"/>
        <c:overlap val="-27"/>
        <c:axId val="600033136"/>
        <c:axId val="600034776"/>
      </c:barChart>
      <c:catAx>
        <c:axId val="60003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600034776"/>
        <c:crosses val="autoZero"/>
        <c:auto val="1"/>
        <c:lblAlgn val="ctr"/>
        <c:lblOffset val="100"/>
        <c:noMultiLvlLbl val="0"/>
      </c:catAx>
      <c:valAx>
        <c:axId val="600034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6000331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a:solidFill>
                  <a:schemeClr val="tx1"/>
                </a:solidFill>
                <a:latin typeface="Times New Roman" panose="02020603050405020304" pitchFamily="18" charset="0"/>
                <a:cs typeface="Times New Roman" panose="02020603050405020304" pitchFamily="18" charset="0"/>
              </a:rPr>
              <a:t>Диаграмма распределения</a:t>
            </a:r>
            <a:r>
              <a:rPr lang="ru-RU" baseline="0" dirty="0">
                <a:solidFill>
                  <a:schemeClr val="tx1"/>
                </a:solidFill>
                <a:latin typeface="Times New Roman" panose="02020603050405020304" pitchFamily="18" charset="0"/>
                <a:cs typeface="Times New Roman" panose="02020603050405020304" pitchFamily="18" charset="0"/>
              </a:rPr>
              <a:t> ДТП по видам за 2016 г.</a:t>
            </a:r>
            <a:endParaRPr lang="ru-RU"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16678997893704406"/>
          <c:y val="3.662992623845674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01-4667-B655-517BDD20124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01-4667-B655-517BDD20124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01-4667-B655-517BDD20124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E01-4667-B655-517BDD20124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E01-4667-B655-517BDD20124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[графики.xlsx]ДТП!$P$2:$P$6</c:f>
              <c:strCache>
                <c:ptCount val="5"/>
                <c:pt idx="0">
                  <c:v>Опрокидывание</c:v>
                </c:pt>
                <c:pt idx="1">
                  <c:v>Наезд на стоящее ТС</c:v>
                </c:pt>
                <c:pt idx="2">
                  <c:v>Столкновение</c:v>
                </c:pt>
                <c:pt idx="3">
                  <c:v>Наезд на пешехода</c:v>
                </c:pt>
                <c:pt idx="4">
                  <c:v>Наезд на препятствие </c:v>
                </c:pt>
              </c:strCache>
            </c:strRef>
          </c:cat>
          <c:val>
            <c:numRef>
              <c:f>[графики.xlsx]ДТП!$Q$2:$Q$6</c:f>
              <c:numCache>
                <c:formatCode>General</c:formatCode>
                <c:ptCount val="5"/>
                <c:pt idx="0">
                  <c:v>6</c:v>
                </c:pt>
                <c:pt idx="1">
                  <c:v>4</c:v>
                </c:pt>
                <c:pt idx="2">
                  <c:v>5</c:v>
                </c:pt>
                <c:pt idx="3">
                  <c:v>5</c:v>
                </c:pt>
                <c:pt idx="4">
                  <c:v>6</c:v>
                </c:pt>
              </c:numCache>
            </c:numRef>
          </c:val>
          <c:extLst>
            <c:ext xmlns:c16="http://schemas.microsoft.com/office/drawing/2014/chart" uri="{C3380CC4-5D6E-409C-BE32-E72D297353CC}">
              <c16:uniqueId val="{0000000A-7E01-4667-B655-517BDD20124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54.png"/></Relationships>
</file>

<file path=ppt/diagrams/_rels/data2.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BAE020-89F0-42E2-8AA7-86D32159CBBC}" type="doc">
      <dgm:prSet loTypeId="urn:microsoft.com/office/officeart/2005/8/layout/pList1" loCatId="list" qsTypeId="urn:microsoft.com/office/officeart/2005/8/quickstyle/simple4" qsCatId="simple" csTypeId="urn:microsoft.com/office/officeart/2005/8/colors/accent1_2" csCatId="accent1" phldr="1"/>
      <dgm:spPr/>
    </dgm:pt>
    <dgm:pt modelId="{2A6810BC-0736-421B-9A25-8C5730672BE0}">
      <dgm:prSet phldrT="[Текст]" custT="1"/>
      <dgm:spPr/>
      <dgm:t>
        <a:bodyPr/>
        <a:lstStyle/>
        <a:p>
          <a:pPr>
            <a:lnSpc>
              <a:spcPct val="100000"/>
            </a:lnSpc>
          </a:pPr>
          <a:r>
            <a:rPr lang="ru-RU" sz="1600" dirty="0" smtClean="0">
              <a:latin typeface="Times New Roman" panose="02020603050405020304" pitchFamily="18" charset="0"/>
              <a:cs typeface="Times New Roman" panose="02020603050405020304" pitchFamily="18" charset="0"/>
            </a:rPr>
            <a:t>Комсомольская ул. – </a:t>
          </a:r>
        </a:p>
        <a:p>
          <a:pPr>
            <a:lnSpc>
              <a:spcPct val="100000"/>
            </a:lnSpc>
          </a:pPr>
          <a:r>
            <a:rPr lang="ru-RU" sz="1600" dirty="0" smtClean="0">
              <a:latin typeface="Times New Roman" panose="02020603050405020304" pitchFamily="18" charset="0"/>
              <a:cs typeface="Times New Roman" panose="02020603050405020304" pitchFamily="18" charset="0"/>
            </a:rPr>
            <a:t>ул. </a:t>
          </a:r>
          <a:r>
            <a:rPr lang="ru-RU" sz="1600" dirty="0" err="1" smtClean="0">
              <a:latin typeface="Times New Roman" panose="02020603050405020304" pitchFamily="18" charset="0"/>
              <a:cs typeface="Times New Roman" panose="02020603050405020304" pitchFamily="18" charset="0"/>
            </a:rPr>
            <a:t>Шулешко</a:t>
          </a:r>
          <a:endParaRPr lang="ru-RU" sz="1600" dirty="0">
            <a:latin typeface="Times New Roman" panose="02020603050405020304" pitchFamily="18" charset="0"/>
            <a:cs typeface="Times New Roman" panose="02020603050405020304" pitchFamily="18" charset="0"/>
          </a:endParaRPr>
        </a:p>
      </dgm:t>
    </dgm:pt>
    <dgm:pt modelId="{6350D0C7-5A4F-4541-9B58-CAED567C3DD8}" type="parTrans" cxnId="{4969A586-6A30-4389-A11C-81A88BC0F55A}">
      <dgm:prSet/>
      <dgm:spPr/>
      <dgm:t>
        <a:bodyPr/>
        <a:lstStyle/>
        <a:p>
          <a:endParaRPr lang="ru-RU"/>
        </a:p>
      </dgm:t>
    </dgm:pt>
    <dgm:pt modelId="{3DAB633F-FAD0-460A-84FA-0E5AC3B29239}" type="sibTrans" cxnId="{4969A586-6A30-4389-A11C-81A88BC0F55A}">
      <dgm:prSet/>
      <dgm:spPr/>
      <dgm:t>
        <a:bodyPr/>
        <a:lstStyle/>
        <a:p>
          <a:endParaRPr lang="ru-RU"/>
        </a:p>
      </dgm:t>
    </dgm:pt>
    <dgm:pt modelId="{23F5E579-C29E-4C68-9D1E-510FB80BDC8E}" type="pres">
      <dgm:prSet presAssocID="{10BAE020-89F0-42E2-8AA7-86D32159CBBC}" presName="Name0" presStyleCnt="0">
        <dgm:presLayoutVars>
          <dgm:dir/>
          <dgm:resizeHandles val="exact"/>
        </dgm:presLayoutVars>
      </dgm:prSet>
      <dgm:spPr/>
    </dgm:pt>
    <dgm:pt modelId="{D1E1C5FD-58A9-465B-976F-9D5FD575CFF2}" type="pres">
      <dgm:prSet presAssocID="{2A6810BC-0736-421B-9A25-8C5730672BE0}" presName="compNode" presStyleCnt="0"/>
      <dgm:spPr/>
    </dgm:pt>
    <dgm:pt modelId="{7F9C7373-F781-4481-B6DC-66CB3A3C846E}" type="pres">
      <dgm:prSet presAssocID="{2A6810BC-0736-421B-9A25-8C5730672BE0}" presName="pictRect" presStyleLbl="node1" presStyleIdx="0" presStyleCnt="1"/>
      <dgm:spPr>
        <a:blipFill rotWithShape="1">
          <a:blip xmlns:r="http://schemas.openxmlformats.org/officeDocument/2006/relationships" r:embed="rId1"/>
          <a:stretch>
            <a:fillRect/>
          </a:stretch>
        </a:blipFill>
      </dgm:spPr>
    </dgm:pt>
    <dgm:pt modelId="{33A6549A-658C-438B-B147-369E1105580E}" type="pres">
      <dgm:prSet presAssocID="{2A6810BC-0736-421B-9A25-8C5730672BE0}" presName="textRect" presStyleLbl="revTx" presStyleIdx="0" presStyleCnt="1" custScaleX="110962">
        <dgm:presLayoutVars>
          <dgm:bulletEnabled val="1"/>
        </dgm:presLayoutVars>
      </dgm:prSet>
      <dgm:spPr/>
      <dgm:t>
        <a:bodyPr/>
        <a:lstStyle/>
        <a:p>
          <a:endParaRPr lang="ru-RU"/>
        </a:p>
      </dgm:t>
    </dgm:pt>
  </dgm:ptLst>
  <dgm:cxnLst>
    <dgm:cxn modelId="{66DF3D6B-2137-450C-A4A2-CC16EB41E593}" type="presOf" srcId="{2A6810BC-0736-421B-9A25-8C5730672BE0}" destId="{33A6549A-658C-438B-B147-369E1105580E}" srcOrd="0" destOrd="0" presId="urn:microsoft.com/office/officeart/2005/8/layout/pList1"/>
    <dgm:cxn modelId="{E8C37B66-5938-41D2-AF78-A62346CC9428}" type="presOf" srcId="{10BAE020-89F0-42E2-8AA7-86D32159CBBC}" destId="{23F5E579-C29E-4C68-9D1E-510FB80BDC8E}" srcOrd="0" destOrd="0" presId="urn:microsoft.com/office/officeart/2005/8/layout/pList1"/>
    <dgm:cxn modelId="{4969A586-6A30-4389-A11C-81A88BC0F55A}" srcId="{10BAE020-89F0-42E2-8AA7-86D32159CBBC}" destId="{2A6810BC-0736-421B-9A25-8C5730672BE0}" srcOrd="0" destOrd="0" parTransId="{6350D0C7-5A4F-4541-9B58-CAED567C3DD8}" sibTransId="{3DAB633F-FAD0-460A-84FA-0E5AC3B29239}"/>
    <dgm:cxn modelId="{AEA675AF-C1E5-4CE0-BCE3-221BDB703691}" type="presParOf" srcId="{23F5E579-C29E-4C68-9D1E-510FB80BDC8E}" destId="{D1E1C5FD-58A9-465B-976F-9D5FD575CFF2}" srcOrd="0" destOrd="0" presId="urn:microsoft.com/office/officeart/2005/8/layout/pList1"/>
    <dgm:cxn modelId="{BA85B038-3A6A-446F-8729-0649C17ACD9C}" type="presParOf" srcId="{D1E1C5FD-58A9-465B-976F-9D5FD575CFF2}" destId="{7F9C7373-F781-4481-B6DC-66CB3A3C846E}" srcOrd="0" destOrd="0" presId="urn:microsoft.com/office/officeart/2005/8/layout/pList1"/>
    <dgm:cxn modelId="{9EFDE841-9D80-4F1D-BF53-41EFB469FA20}" type="presParOf" srcId="{D1E1C5FD-58A9-465B-976F-9D5FD575CFF2}" destId="{33A6549A-658C-438B-B147-369E1105580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C58B95-6A6C-456B-979E-96B472509C0E}" type="doc">
      <dgm:prSet loTypeId="urn:microsoft.com/office/officeart/2005/8/layout/pList1" loCatId="list" qsTypeId="urn:microsoft.com/office/officeart/2005/8/quickstyle/simple1" qsCatId="simple" csTypeId="urn:microsoft.com/office/officeart/2005/8/colors/accent1_2" csCatId="accent1" phldr="1"/>
      <dgm:spPr/>
    </dgm:pt>
    <dgm:pt modelId="{CC24FF59-63A6-485C-8859-7460A1E1718B}">
      <dgm:prSet phldrT="[Текст]" custT="1"/>
      <dgm:spPr/>
      <dgm:t>
        <a:bodyPr/>
        <a:lstStyle/>
        <a:p>
          <a:pPr>
            <a:lnSpc>
              <a:spcPct val="100000"/>
            </a:lnSpc>
          </a:pPr>
          <a:r>
            <a:rPr lang="ru-RU" sz="1600" dirty="0" smtClean="0">
              <a:latin typeface="Times New Roman" panose="02020603050405020304" pitchFamily="18" charset="0"/>
              <a:cs typeface="Times New Roman" panose="02020603050405020304" pitchFamily="18" charset="0"/>
            </a:rPr>
            <a:t>Комсомольская ул. – Клубная ул.</a:t>
          </a:r>
          <a:endParaRPr lang="ru-RU" sz="1600" dirty="0">
            <a:latin typeface="Times New Roman" panose="02020603050405020304" pitchFamily="18" charset="0"/>
            <a:cs typeface="Times New Roman" panose="02020603050405020304" pitchFamily="18" charset="0"/>
          </a:endParaRPr>
        </a:p>
      </dgm:t>
    </dgm:pt>
    <dgm:pt modelId="{5BD65194-C3F9-4406-BA37-4B8B797139DA}" type="parTrans" cxnId="{98BA92E8-8D24-458C-A936-3C627D440DCB}">
      <dgm:prSet/>
      <dgm:spPr/>
      <dgm:t>
        <a:bodyPr/>
        <a:lstStyle/>
        <a:p>
          <a:endParaRPr lang="ru-RU"/>
        </a:p>
      </dgm:t>
    </dgm:pt>
    <dgm:pt modelId="{0503DE68-E5CF-4F0E-A1E7-9747468E8EF5}" type="sibTrans" cxnId="{98BA92E8-8D24-458C-A936-3C627D440DCB}">
      <dgm:prSet/>
      <dgm:spPr/>
      <dgm:t>
        <a:bodyPr/>
        <a:lstStyle/>
        <a:p>
          <a:endParaRPr lang="ru-RU"/>
        </a:p>
      </dgm:t>
    </dgm:pt>
    <dgm:pt modelId="{E50E48BA-A314-487E-934B-54CD7C747151}" type="pres">
      <dgm:prSet presAssocID="{3CC58B95-6A6C-456B-979E-96B472509C0E}" presName="Name0" presStyleCnt="0">
        <dgm:presLayoutVars>
          <dgm:dir/>
          <dgm:resizeHandles val="exact"/>
        </dgm:presLayoutVars>
      </dgm:prSet>
      <dgm:spPr/>
    </dgm:pt>
    <dgm:pt modelId="{292A1FC5-A1AC-4F5F-83DA-131AEAC2E04A}" type="pres">
      <dgm:prSet presAssocID="{CC24FF59-63A6-485C-8859-7460A1E1718B}" presName="compNode" presStyleCnt="0"/>
      <dgm:spPr/>
    </dgm:pt>
    <dgm:pt modelId="{0C5514F4-F853-48AA-AFC6-DE973CEB5281}" type="pres">
      <dgm:prSet presAssocID="{CC24FF59-63A6-485C-8859-7460A1E1718B}" presName="pictRect" presStyleLbl="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dgm:spPr>
    </dgm:pt>
    <dgm:pt modelId="{F7B6DD57-8545-42FE-BD46-08D46A4A141D}" type="pres">
      <dgm:prSet presAssocID="{CC24FF59-63A6-485C-8859-7460A1E1718B}" presName="textRect" presStyleLbl="revTx" presStyleIdx="0" presStyleCnt="1">
        <dgm:presLayoutVars>
          <dgm:bulletEnabled val="1"/>
        </dgm:presLayoutVars>
      </dgm:prSet>
      <dgm:spPr/>
      <dgm:t>
        <a:bodyPr/>
        <a:lstStyle/>
        <a:p>
          <a:endParaRPr lang="ru-RU"/>
        </a:p>
      </dgm:t>
    </dgm:pt>
  </dgm:ptLst>
  <dgm:cxnLst>
    <dgm:cxn modelId="{CCE0CB1B-677F-4CE6-B5BE-6A99013F9B2E}" type="presOf" srcId="{CC24FF59-63A6-485C-8859-7460A1E1718B}" destId="{F7B6DD57-8545-42FE-BD46-08D46A4A141D}" srcOrd="0" destOrd="0" presId="urn:microsoft.com/office/officeart/2005/8/layout/pList1"/>
    <dgm:cxn modelId="{0DA81702-1377-4274-82A5-18C67352DE22}" type="presOf" srcId="{3CC58B95-6A6C-456B-979E-96B472509C0E}" destId="{E50E48BA-A314-487E-934B-54CD7C747151}" srcOrd="0" destOrd="0" presId="urn:microsoft.com/office/officeart/2005/8/layout/pList1"/>
    <dgm:cxn modelId="{98BA92E8-8D24-458C-A936-3C627D440DCB}" srcId="{3CC58B95-6A6C-456B-979E-96B472509C0E}" destId="{CC24FF59-63A6-485C-8859-7460A1E1718B}" srcOrd="0" destOrd="0" parTransId="{5BD65194-C3F9-4406-BA37-4B8B797139DA}" sibTransId="{0503DE68-E5CF-4F0E-A1E7-9747468E8EF5}"/>
    <dgm:cxn modelId="{3F8C7B6B-84C7-4F7F-98AE-84614B50D8B5}" type="presParOf" srcId="{E50E48BA-A314-487E-934B-54CD7C747151}" destId="{292A1FC5-A1AC-4F5F-83DA-131AEAC2E04A}" srcOrd="0" destOrd="0" presId="urn:microsoft.com/office/officeart/2005/8/layout/pList1"/>
    <dgm:cxn modelId="{FA745A3B-7725-47B6-82BE-9BFB3ED2BAF3}" type="presParOf" srcId="{292A1FC5-A1AC-4F5F-83DA-131AEAC2E04A}" destId="{0C5514F4-F853-48AA-AFC6-DE973CEB5281}" srcOrd="0" destOrd="0" presId="urn:microsoft.com/office/officeart/2005/8/layout/pList1"/>
    <dgm:cxn modelId="{A96F76B9-0EC2-43DC-AF67-FAC001A73FD1}" type="presParOf" srcId="{292A1FC5-A1AC-4F5F-83DA-131AEAC2E04A}" destId="{F7B6DD57-8545-42FE-BD46-08D46A4A141D}"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C7373-F781-4481-B6DC-66CB3A3C846E}">
      <dsp:nvSpPr>
        <dsp:cNvPr id="0" name=""/>
        <dsp:cNvSpPr/>
      </dsp:nvSpPr>
      <dsp:spPr>
        <a:xfrm>
          <a:off x="206758" y="2911"/>
          <a:ext cx="3762946" cy="2592670"/>
        </a:xfrm>
        <a:prstGeom prst="roundRect">
          <a:avLst/>
        </a:prstGeom>
        <a:blipFill rotWithShape="1">
          <a:blip xmlns:r="http://schemas.openxmlformats.org/officeDocument/2006/relationships" r:embed="rId1"/>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3A6549A-658C-438B-B147-369E1105580E}">
      <dsp:nvSpPr>
        <dsp:cNvPr id="0" name=""/>
        <dsp:cNvSpPr/>
      </dsp:nvSpPr>
      <dsp:spPr>
        <a:xfrm>
          <a:off x="511" y="2595581"/>
          <a:ext cx="4175440" cy="1396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10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Комсомольская ул. – </a:t>
          </a:r>
        </a:p>
        <a:p>
          <a:pPr lvl="0" algn="ctr" defTabSz="711200">
            <a:lnSpc>
              <a:spcPct val="10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ул. </a:t>
          </a:r>
          <a:r>
            <a:rPr lang="ru-RU" sz="1600" kern="1200" dirty="0" err="1" smtClean="0">
              <a:latin typeface="Times New Roman" panose="02020603050405020304" pitchFamily="18" charset="0"/>
              <a:cs typeface="Times New Roman" panose="02020603050405020304" pitchFamily="18" charset="0"/>
            </a:rPr>
            <a:t>Шулешко</a:t>
          </a:r>
          <a:endParaRPr lang="ru-RU" sz="1600" kern="1200" dirty="0">
            <a:latin typeface="Times New Roman" panose="02020603050405020304" pitchFamily="18" charset="0"/>
            <a:cs typeface="Times New Roman" panose="02020603050405020304" pitchFamily="18" charset="0"/>
          </a:endParaRPr>
        </a:p>
      </dsp:txBody>
      <dsp:txXfrm>
        <a:off x="511" y="2595581"/>
        <a:ext cx="4175440" cy="1396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514F4-F853-48AA-AFC6-DE973CEB5281}">
      <dsp:nvSpPr>
        <dsp:cNvPr id="0" name=""/>
        <dsp:cNvSpPr/>
      </dsp:nvSpPr>
      <dsp:spPr>
        <a:xfrm>
          <a:off x="464211" y="62"/>
          <a:ext cx="3770007" cy="2597534"/>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B6DD57-8545-42FE-BD46-08D46A4A141D}">
      <dsp:nvSpPr>
        <dsp:cNvPr id="0" name=""/>
        <dsp:cNvSpPr/>
      </dsp:nvSpPr>
      <dsp:spPr>
        <a:xfrm>
          <a:off x="464211" y="2597597"/>
          <a:ext cx="3770007" cy="139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10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Комсомольская ул. – Клубная ул.</a:t>
          </a:r>
          <a:endParaRPr lang="ru-RU" sz="1600" kern="1200" dirty="0">
            <a:latin typeface="Times New Roman" panose="02020603050405020304" pitchFamily="18" charset="0"/>
            <a:cs typeface="Times New Roman" panose="02020603050405020304" pitchFamily="18" charset="0"/>
          </a:endParaRPr>
        </a:p>
      </dsp:txBody>
      <dsp:txXfrm>
        <a:off x="464211" y="2597597"/>
        <a:ext cx="3770007" cy="139867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16350" y="0"/>
            <a:ext cx="2919413" cy="495300"/>
          </a:xfrm>
          <a:prstGeom prst="rect">
            <a:avLst/>
          </a:prstGeom>
        </p:spPr>
        <p:txBody>
          <a:bodyPr vert="horz" lIns="91440" tIns="45720" rIns="91440" bIns="45720" rtlCol="0"/>
          <a:lstStyle>
            <a:lvl1pPr algn="r">
              <a:defRPr sz="1200"/>
            </a:lvl1pPr>
          </a:lstStyle>
          <a:p>
            <a:fld id="{E77DFA7F-A3E9-4E70-ABBC-01DCA21F764B}" type="datetimeFigureOut">
              <a:rPr lang="ru-RU" smtClean="0"/>
              <a:t>23.10.2018</a:t>
            </a:fld>
            <a:endParaRPr lang="ru-RU"/>
          </a:p>
        </p:txBody>
      </p:sp>
      <p:sp>
        <p:nvSpPr>
          <p:cNvPr id="4" name="Образ слайда 3"/>
          <p:cNvSpPr>
            <a:spLocks noGrp="1" noRot="1" noChangeAspect="1"/>
          </p:cNvSpPr>
          <p:nvPr>
            <p:ph type="sldImg" idx="2"/>
          </p:nvPr>
        </p:nvSpPr>
        <p:spPr>
          <a:xfrm>
            <a:off x="1147763" y="1233488"/>
            <a:ext cx="4441825" cy="333216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3100" y="4751388"/>
            <a:ext cx="5391150" cy="388778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7363"/>
            <a:ext cx="2919413" cy="4953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16350" y="9377363"/>
            <a:ext cx="2919413" cy="495300"/>
          </a:xfrm>
          <a:prstGeom prst="rect">
            <a:avLst/>
          </a:prstGeom>
        </p:spPr>
        <p:txBody>
          <a:bodyPr vert="horz" lIns="91440" tIns="45720" rIns="91440" bIns="45720" rtlCol="0" anchor="b"/>
          <a:lstStyle>
            <a:lvl1pPr algn="r">
              <a:defRPr sz="1200"/>
            </a:lvl1pPr>
          </a:lstStyle>
          <a:p>
            <a:fld id="{4D863015-783F-4717-8078-A28A06AF8EEA}" type="slidenum">
              <a:rPr lang="ru-RU" smtClean="0"/>
              <a:t>‹#›</a:t>
            </a:fld>
            <a:endParaRPr lang="ru-RU"/>
          </a:p>
        </p:txBody>
      </p:sp>
    </p:spTree>
    <p:extLst>
      <p:ext uri="{BB962C8B-B14F-4D97-AF65-F5344CB8AC3E}">
        <p14:creationId xmlns:p14="http://schemas.microsoft.com/office/powerpoint/2010/main" val="2202416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A8F4DA5-F909-463C-83DC-818C5C271541}" type="datetime1">
              <a:rPr lang="ru-RU" smtClean="0"/>
              <a:t>23.10.2018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22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A768877-E4BA-4F5B-97BA-23BD19C4CC34}" type="datetime1">
              <a:rPr lang="ru-RU" smtClean="0"/>
              <a:t>23.10.2018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93058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484A94F-B374-4A3B-A23F-D18FFE4C5BAD}" type="datetime1">
              <a:rPr lang="ru-RU" smtClean="0"/>
              <a:t>23.10.2018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34195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3AA7888-E78F-4E22-8629-7471A404CE30}" type="datetime1">
              <a:rPr lang="ru-RU" smtClean="0"/>
              <a:t>23.10.2018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22699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A8D3642-C417-42D2-B8F3-6D7F08D2BC6D}" type="datetime1">
              <a:rPr lang="ru-RU" smtClean="0"/>
              <a:t>23.10.2018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460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00641F9-684B-45A5-BB44-77B574842DEB}" type="datetime1">
              <a:rPr lang="ru-RU" smtClean="0"/>
              <a:t>23.10.2018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79191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22960" y="2582334"/>
            <a:ext cx="370332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440" y="2582334"/>
            <a:ext cx="370332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A731434-B5B8-47DC-BE57-420F203347D4}" type="datetime1">
              <a:rPr lang="ru-RU" smtClean="0"/>
              <a:t>23.10.2018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527830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2140295-AC97-42BF-99CB-D5F048DF3248}" type="datetime1">
              <a:rPr lang="ru-RU" smtClean="0"/>
              <a:t>23.10.2018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829615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80EC0F-3E90-48E4-B5B4-87F38EA292DF}" type="datetime1">
              <a:rPr lang="ru-RU" smtClean="0"/>
              <a:t>23.10.2018</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40814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AEBAF49-5FC8-4086-828B-39819754665B}" type="datetime1">
              <a:rPr lang="ru-RU" smtClean="0"/>
              <a:t>23.10.2018</a:t>
            </a:fld>
            <a:endParaRPr lang="ru-RU"/>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91966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4639D88-7D31-4CC6-A715-4EC82AC83ACD}" type="datetime1">
              <a:rPr lang="ru-RU" smtClean="0"/>
              <a:t>23.10.2018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565287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4610E0A-BAF6-4FB7-BE67-F6E124EB1FEB}" type="datetime1">
              <a:rPr lang="ru-RU" smtClean="0"/>
              <a:t>23.10.2018</a:t>
            </a:fld>
            <a:endParaRPr lang="ru-RU"/>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19B0651-EE4F-4900-A07F-96A6BFA9D0F0}" type="slidenum">
              <a:rPr lang="ru-RU" smtClean="0"/>
              <a:t>‹#›</a:t>
            </a:fld>
            <a:endParaRPr lang="ru-RU"/>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14690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chart" Target="../charts/chart1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eg"/><Relationship Id="rId4" Type="http://schemas.openxmlformats.org/officeDocument/2006/relationships/image" Target="../media/image77.JP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2890391"/>
            <a:ext cx="9180512" cy="10772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ru-RU" sz="3200" dirty="0" smtClean="0">
                <a:latin typeface="Times New Roman" pitchFamily="18" charset="0"/>
                <a:cs typeface="Times New Roman" pitchFamily="18" charset="0"/>
              </a:rPr>
              <a:t>Комплексная схема организации дорожного движения г. Могоча</a:t>
            </a:r>
            <a:endParaRPr lang="ru-RU" sz="3200" dirty="0">
              <a:latin typeface="Times New Roman" pitchFamily="18" charset="0"/>
              <a:cs typeface="Times New Roman"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135" y="43716"/>
            <a:ext cx="2978866" cy="1513075"/>
          </a:xfrm>
          <a:prstGeom prst="rect">
            <a:avLst/>
          </a:prstGeom>
        </p:spPr>
      </p:pic>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187624" cy="1556793"/>
          </a:xfrm>
          <a:prstGeom prst="rect">
            <a:avLst/>
          </a:prstGeom>
          <a:noFill/>
          <a:ln>
            <a:noFill/>
          </a:ln>
        </p:spPr>
      </p:pic>
    </p:spTree>
    <p:extLst>
      <p:ext uri="{BB962C8B-B14F-4D97-AF65-F5344CB8AC3E}">
        <p14:creationId xmlns:p14="http://schemas.microsoft.com/office/powerpoint/2010/main" val="4138792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15056"/>
            <a:ext cx="3320370" cy="199426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76664" cy="6309320"/>
          </a:xfrm>
          <a:prstGeom prst="rect">
            <a:avLst/>
          </a:prstGeom>
        </p:spPr>
      </p:pic>
      <p:sp>
        <p:nvSpPr>
          <p:cNvPr id="5" name="Прямоугольник 4"/>
          <p:cNvSpPr/>
          <p:nvPr/>
        </p:nvSpPr>
        <p:spPr>
          <a:xfrm>
            <a:off x="5436095" y="2492896"/>
            <a:ext cx="3707904"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dirty="0" smtClean="0">
                <a:latin typeface="Times New Roman" pitchFamily="18" charset="0"/>
                <a:cs typeface="Times New Roman" pitchFamily="18" charset="0"/>
              </a:rPr>
              <a:t>Схема расположения мест натурного обследования</a:t>
            </a:r>
            <a:endParaRPr lang="ru-RU"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19B0651-EE4F-4900-A07F-96A6BFA9D0F0}" type="slidenum">
              <a:rPr lang="ru-RU" smtClean="0"/>
              <a:t>10</a:t>
            </a:fld>
            <a:endParaRPr lang="ru-RU"/>
          </a:p>
        </p:txBody>
      </p:sp>
    </p:spTree>
    <p:extLst>
      <p:ext uri="{BB962C8B-B14F-4D97-AF65-F5344CB8AC3E}">
        <p14:creationId xmlns:p14="http://schemas.microsoft.com/office/powerpoint/2010/main" val="4291954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4" name="Прямоугольник 3"/>
          <p:cNvSpPr/>
          <p:nvPr/>
        </p:nvSpPr>
        <p:spPr>
          <a:xfrm>
            <a:off x="23675" y="0"/>
            <a:ext cx="9144000" cy="8309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1" algn="ctr"/>
            <a:r>
              <a:rPr lang="ru-RU" sz="2400" dirty="0">
                <a:latin typeface="Times New Roman" pitchFamily="18" charset="0"/>
                <a:cs typeface="Times New Roman" pitchFamily="18" charset="0"/>
              </a:rPr>
              <a:t>Методика проведения натурного обследования интенсивности пассажирских потоков городского общественного транспорта</a:t>
            </a:r>
          </a:p>
        </p:txBody>
      </p:sp>
      <p:sp>
        <p:nvSpPr>
          <p:cNvPr id="5" name="Прямоугольник 4"/>
          <p:cNvSpPr/>
          <p:nvPr/>
        </p:nvSpPr>
        <p:spPr>
          <a:xfrm>
            <a:off x="0" y="4562807"/>
            <a:ext cx="9144000" cy="1815882"/>
          </a:xfrm>
          <a:prstGeom prst="rect">
            <a:avLst/>
          </a:prstGeom>
        </p:spPr>
        <p:txBody>
          <a:bodyPr wrap="square">
            <a:spAutoFit/>
          </a:bodyPr>
          <a:lstStyle/>
          <a:p>
            <a:pPr indent="450000" algn="just"/>
            <a:r>
              <a:rPr lang="ru-RU" sz="1400" i="1" dirty="0" smtClean="0">
                <a:latin typeface="Times New Roman" pitchFamily="18" charset="0"/>
                <a:cs typeface="Times New Roman" pitchFamily="18" charset="0"/>
              </a:rPr>
              <a:t>Автомобиль-лаборатория двигался </a:t>
            </a:r>
            <a:r>
              <a:rPr lang="ru-RU" sz="1400" i="1" dirty="0">
                <a:latin typeface="Times New Roman" pitchFamily="18" charset="0"/>
                <a:cs typeface="Times New Roman" pitchFamily="18" charset="0"/>
              </a:rPr>
              <a:t>за маршрутами городского общественного </a:t>
            </a:r>
            <a:r>
              <a:rPr lang="ru-RU" sz="1400" i="1" dirty="0" smtClean="0">
                <a:latin typeface="Times New Roman" pitchFamily="18" charset="0"/>
                <a:cs typeface="Times New Roman" pitchFamily="18" charset="0"/>
              </a:rPr>
              <a:t>транспорта, </a:t>
            </a:r>
            <a:r>
              <a:rPr lang="ru-RU" sz="1400" i="1" dirty="0">
                <a:latin typeface="Times New Roman" pitchFamily="18" charset="0"/>
                <a:cs typeface="Times New Roman" pitchFamily="18" charset="0"/>
              </a:rPr>
              <a:t>и на видеокамеру проводилась съемка, в которой регистрируется количество входящих и выходящих пассажиров на каждом остановочном пункте маршруте движения. </a:t>
            </a:r>
            <a:endParaRPr lang="ru-RU" sz="1400" i="1" dirty="0" smtClean="0">
              <a:latin typeface="Times New Roman" pitchFamily="18" charset="0"/>
              <a:cs typeface="Times New Roman" pitchFamily="18" charset="0"/>
            </a:endParaRPr>
          </a:p>
          <a:p>
            <a:pPr indent="450000" algn="just"/>
            <a:r>
              <a:rPr lang="ru-RU" sz="1400" i="1" dirty="0" smtClean="0">
                <a:latin typeface="Times New Roman" pitchFamily="18" charset="0"/>
                <a:cs typeface="Times New Roman" pitchFamily="18" charset="0"/>
              </a:rPr>
              <a:t>Обработка </a:t>
            </a:r>
            <a:r>
              <a:rPr lang="ru-RU" sz="1400" i="1" dirty="0">
                <a:latin typeface="Times New Roman" pitchFamily="18" charset="0"/>
                <a:cs typeface="Times New Roman" pitchFamily="18" charset="0"/>
              </a:rPr>
              <a:t>видеоматериалов проводилась ручным методом с занесением информации о количестве входящих и выходящих пассажиров на остановочном </a:t>
            </a:r>
            <a:r>
              <a:rPr lang="ru-RU" sz="1400" i="1" dirty="0" smtClean="0">
                <a:latin typeface="Times New Roman" pitchFamily="18" charset="0"/>
                <a:cs typeface="Times New Roman" pitchFamily="18" charset="0"/>
              </a:rPr>
              <a:t>пункте </a:t>
            </a:r>
            <a:r>
              <a:rPr lang="ru-RU" sz="1400" i="1" dirty="0">
                <a:latin typeface="Times New Roman" pitchFamily="18" charset="0"/>
                <a:cs typeface="Times New Roman" pitchFamily="18" charset="0"/>
              </a:rPr>
              <a:t>в таблицу исследования пассажиропотоков на маршруте </a:t>
            </a:r>
            <a:r>
              <a:rPr lang="ru-RU" sz="1400" i="1" dirty="0" smtClean="0">
                <a:latin typeface="Times New Roman" pitchFamily="18" charset="0"/>
                <a:cs typeface="Times New Roman" pitchFamily="18" charset="0"/>
              </a:rPr>
              <a:t>движения и составлением картограммы пассажиропотока. </a:t>
            </a:r>
          </a:p>
          <a:p>
            <a:pPr indent="450000" algn="just"/>
            <a:r>
              <a:rPr lang="ru-RU" sz="1400" i="1" dirty="0" smtClean="0">
                <a:latin typeface="Times New Roman" pitchFamily="18" charset="0"/>
                <a:cs typeface="Times New Roman" pitchFamily="18" charset="0"/>
              </a:rPr>
              <a:t>Замеры </a:t>
            </a:r>
            <a:r>
              <a:rPr lang="ru-RU" sz="1400" i="1" dirty="0">
                <a:latin typeface="Times New Roman" pitchFamily="18" charset="0"/>
                <a:cs typeface="Times New Roman" pitchFamily="18" charset="0"/>
              </a:rPr>
              <a:t>пассажиропотоков на городских маршрутах движения проводились для утренних (с 07:00 до 09:00) и вечерних (с 17:00 до 19:00) пиковых промежутков </a:t>
            </a:r>
            <a:r>
              <a:rPr lang="ru-RU" sz="1400" i="1" dirty="0" smtClean="0">
                <a:latin typeface="Times New Roman" pitchFamily="18" charset="0"/>
                <a:cs typeface="Times New Roman" pitchFamily="18" charset="0"/>
              </a:rPr>
              <a:t>времени в </a:t>
            </a:r>
            <a:r>
              <a:rPr lang="ru-RU" sz="1400" i="1" dirty="0">
                <a:latin typeface="Times New Roman" pitchFamily="18" charset="0"/>
                <a:cs typeface="Times New Roman" pitchFamily="18" charset="0"/>
              </a:rPr>
              <a:t>рабочие дни недели.</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744" y="878471"/>
            <a:ext cx="3600400" cy="2242317"/>
          </a:xfrm>
          <a:prstGeom prst="ellipse">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56" y="878470"/>
            <a:ext cx="3695105" cy="2242318"/>
          </a:xfrm>
          <a:prstGeom prst="ellipse">
            <a:avLst/>
          </a:prstGeom>
          <a:ln>
            <a:noFill/>
          </a:ln>
          <a:effectLst>
            <a:softEdge rad="112500"/>
          </a:effectLst>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547" y="2307704"/>
            <a:ext cx="3456384" cy="2235186"/>
          </a:xfrm>
          <a:prstGeom prst="ellipse">
            <a:avLst/>
          </a:prstGeom>
          <a:ln>
            <a:noFill/>
          </a:ln>
          <a:effectLst>
            <a:softEdge rad="112500"/>
          </a:effectLst>
        </p:spPr>
      </p:pic>
      <p:sp>
        <p:nvSpPr>
          <p:cNvPr id="2" name="Номер слайда 1"/>
          <p:cNvSpPr>
            <a:spLocks noGrp="1"/>
          </p:cNvSpPr>
          <p:nvPr>
            <p:ph type="sldNum" sz="quarter" idx="12"/>
          </p:nvPr>
        </p:nvSpPr>
        <p:spPr/>
        <p:txBody>
          <a:bodyPr/>
          <a:lstStyle/>
          <a:p>
            <a:fld id="{B19B0651-EE4F-4900-A07F-96A6BFA9D0F0}" type="slidenum">
              <a:rPr lang="ru-RU" smtClean="0"/>
              <a:t>11</a:t>
            </a:fld>
            <a:endParaRPr lang="ru-RU"/>
          </a:p>
        </p:txBody>
      </p:sp>
    </p:spTree>
    <p:extLst>
      <p:ext uri="{BB962C8B-B14F-4D97-AF65-F5344CB8AC3E}">
        <p14:creationId xmlns:p14="http://schemas.microsoft.com/office/powerpoint/2010/main" val="2548018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2632" y="4332866"/>
            <a:ext cx="3320370" cy="199426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67"/>
            <a:ext cx="5858288" cy="6316187"/>
          </a:xfrm>
          <a:prstGeom prst="rect">
            <a:avLst/>
          </a:prstGeom>
        </p:spPr>
      </p:pic>
      <p:sp>
        <p:nvSpPr>
          <p:cNvPr id="5" name="Прямоугольник 4"/>
          <p:cNvSpPr/>
          <p:nvPr/>
        </p:nvSpPr>
        <p:spPr>
          <a:xfrm>
            <a:off x="5652120" y="1772816"/>
            <a:ext cx="3347864"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dirty="0">
                <a:latin typeface="Times New Roman" pitchFamily="18" charset="0"/>
                <a:cs typeface="Times New Roman" pitchFamily="18" charset="0"/>
              </a:rPr>
              <a:t>Схема </a:t>
            </a:r>
            <a:r>
              <a:rPr lang="ru-RU" sz="2000" dirty="0" smtClean="0">
                <a:latin typeface="Times New Roman" pitchFamily="18" charset="0"/>
                <a:cs typeface="Times New Roman" pitchFamily="18" charset="0"/>
              </a:rPr>
              <a:t>маршрутов общественного транспорта</a:t>
            </a:r>
            <a:endParaRPr lang="ru-RU" sz="2000"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19B0651-EE4F-4900-A07F-96A6BFA9D0F0}" type="slidenum">
              <a:rPr lang="ru-RU" smtClean="0"/>
              <a:t>12</a:t>
            </a:fld>
            <a:endParaRPr lang="ru-RU"/>
          </a:p>
        </p:txBody>
      </p:sp>
    </p:spTree>
    <p:extLst>
      <p:ext uri="{BB962C8B-B14F-4D97-AF65-F5344CB8AC3E}">
        <p14:creationId xmlns:p14="http://schemas.microsoft.com/office/powerpoint/2010/main" val="39250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graphicFrame>
        <p:nvGraphicFramePr>
          <p:cNvPr id="4" name="Диаграмма 3"/>
          <p:cNvGraphicFramePr/>
          <p:nvPr>
            <p:extLst>
              <p:ext uri="{D42A27DB-BD31-4B8C-83A1-F6EECF244321}">
                <p14:modId xmlns:p14="http://schemas.microsoft.com/office/powerpoint/2010/main" val="3472252319"/>
              </p:ext>
            </p:extLst>
          </p:nvPr>
        </p:nvGraphicFramePr>
        <p:xfrm>
          <a:off x="0" y="841692"/>
          <a:ext cx="9144001" cy="5481561"/>
        </p:xfrm>
        <a:graphic>
          <a:graphicData uri="http://schemas.openxmlformats.org/drawingml/2006/chart">
            <c:chart xmlns:c="http://schemas.openxmlformats.org/drawingml/2006/chart" xmlns:r="http://schemas.openxmlformats.org/officeDocument/2006/relationships" r:id="rId3"/>
          </a:graphicData>
        </a:graphic>
      </p:graphicFrame>
      <p:sp>
        <p:nvSpPr>
          <p:cNvPr id="6" name="Прямоугольник 5"/>
          <p:cNvSpPr/>
          <p:nvPr/>
        </p:nvSpPr>
        <p:spPr>
          <a:xfrm>
            <a:off x="0" y="116632"/>
            <a:ext cx="9144000"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dirty="0" smtClean="0">
                <a:latin typeface="Times New Roman" pitchFamily="18" charset="0"/>
                <a:cs typeface="Times New Roman" pitchFamily="18" charset="0"/>
              </a:rPr>
              <a:t>Пример картограммы существующего пассажиропотока</a:t>
            </a:r>
            <a:endParaRPr lang="ru-RU"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19B0651-EE4F-4900-A07F-96A6BFA9D0F0}" type="slidenum">
              <a:rPr lang="ru-RU" smtClean="0"/>
              <a:t>13</a:t>
            </a:fld>
            <a:endParaRPr lang="ru-RU"/>
          </a:p>
        </p:txBody>
      </p:sp>
    </p:spTree>
    <p:extLst>
      <p:ext uri="{BB962C8B-B14F-4D97-AF65-F5344CB8AC3E}">
        <p14:creationId xmlns:p14="http://schemas.microsoft.com/office/powerpoint/2010/main" val="95532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0058" y="3975497"/>
            <a:ext cx="3491879" cy="2349077"/>
          </a:xfrm>
          <a:prstGeom prst="rect">
            <a:avLst/>
          </a:prstGeom>
        </p:spPr>
      </p:pic>
      <p:sp>
        <p:nvSpPr>
          <p:cNvPr id="4" name="Прямоугольник 3"/>
          <p:cNvSpPr/>
          <p:nvPr/>
        </p:nvSpPr>
        <p:spPr>
          <a:xfrm>
            <a:off x="0" y="108977"/>
            <a:ext cx="914400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ru-RU" sz="2000" dirty="0" smtClean="0">
                <a:latin typeface="Times New Roman" pitchFamily="18" charset="0"/>
                <a:cs typeface="Times New Roman" pitchFamily="18" charset="0"/>
              </a:rPr>
              <a:t>Обследование существующей сети остановочных пунктов</a:t>
            </a:r>
            <a:endParaRPr lang="ru-RU" sz="2000" dirty="0">
              <a:latin typeface="Times New Roman" pitchFamily="18" charset="0"/>
              <a:cs typeface="Times New Roman"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1" y="3960244"/>
            <a:ext cx="3491879" cy="2349077"/>
          </a:xfrm>
          <a:prstGeom prst="rect">
            <a:avLst/>
          </a:prstGeom>
        </p:spPr>
      </p:pic>
      <p:graphicFrame>
        <p:nvGraphicFramePr>
          <p:cNvPr id="7" name="Диаграмма 6"/>
          <p:cNvGraphicFramePr/>
          <p:nvPr>
            <p:extLst>
              <p:ext uri="{D42A27DB-BD31-4B8C-83A1-F6EECF244321}">
                <p14:modId xmlns:p14="http://schemas.microsoft.com/office/powerpoint/2010/main" val="400128808"/>
              </p:ext>
            </p:extLst>
          </p:nvPr>
        </p:nvGraphicFramePr>
        <p:xfrm>
          <a:off x="-3676" y="589630"/>
          <a:ext cx="4568325" cy="27664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932857042"/>
              </p:ext>
            </p:extLst>
          </p:nvPr>
        </p:nvGraphicFramePr>
        <p:xfrm>
          <a:off x="5003032" y="509087"/>
          <a:ext cx="4140968" cy="28470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1641259390"/>
              </p:ext>
            </p:extLst>
          </p:nvPr>
        </p:nvGraphicFramePr>
        <p:xfrm>
          <a:off x="-3676" y="3371356"/>
          <a:ext cx="4572000" cy="29379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Диаграмма 9"/>
          <p:cNvGraphicFramePr/>
          <p:nvPr>
            <p:extLst>
              <p:ext uri="{D42A27DB-BD31-4B8C-83A1-F6EECF244321}">
                <p14:modId xmlns:p14="http://schemas.microsoft.com/office/powerpoint/2010/main" val="2703921671"/>
              </p:ext>
            </p:extLst>
          </p:nvPr>
        </p:nvGraphicFramePr>
        <p:xfrm>
          <a:off x="4930017" y="3371355"/>
          <a:ext cx="4213982" cy="2937965"/>
        </p:xfrm>
        <a:graphic>
          <a:graphicData uri="http://schemas.openxmlformats.org/drawingml/2006/chart">
            <c:chart xmlns:c="http://schemas.openxmlformats.org/drawingml/2006/chart" xmlns:r="http://schemas.openxmlformats.org/officeDocument/2006/relationships" r:id="rId6"/>
          </a:graphicData>
        </a:graphic>
      </p:graphicFrame>
      <p:sp>
        <p:nvSpPr>
          <p:cNvPr id="2" name="Номер слайда 1"/>
          <p:cNvSpPr>
            <a:spLocks noGrp="1"/>
          </p:cNvSpPr>
          <p:nvPr>
            <p:ph type="sldNum" sz="quarter" idx="12"/>
          </p:nvPr>
        </p:nvSpPr>
        <p:spPr/>
        <p:txBody>
          <a:bodyPr/>
          <a:lstStyle/>
          <a:p>
            <a:fld id="{B19B0651-EE4F-4900-A07F-96A6BFA9D0F0}" type="slidenum">
              <a:rPr lang="ru-RU" smtClean="0"/>
              <a:t>14</a:t>
            </a:fld>
            <a:endParaRPr lang="ru-RU"/>
          </a:p>
        </p:txBody>
      </p:sp>
    </p:spTree>
    <p:extLst>
      <p:ext uri="{BB962C8B-B14F-4D97-AF65-F5344CB8AC3E}">
        <p14:creationId xmlns:p14="http://schemas.microsoft.com/office/powerpoint/2010/main" val="1957847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2" name="Заголовок 1"/>
          <p:cNvSpPr>
            <a:spLocks noGrp="1"/>
          </p:cNvSpPr>
          <p:nvPr>
            <p:ph type="title" idx="4294967295"/>
          </p:nvPr>
        </p:nvSpPr>
        <p:spPr>
          <a:xfrm>
            <a:off x="0" y="144463"/>
            <a:ext cx="9144000" cy="100806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ru-RU" sz="2400" dirty="0" smtClean="0">
                <a:solidFill>
                  <a:schemeClr val="tx1"/>
                </a:solidFill>
                <a:latin typeface="Times New Roman" panose="02020603050405020304" pitchFamily="18" charset="0"/>
                <a:cs typeface="Times New Roman" panose="02020603050405020304" pitchFamily="18" charset="0"/>
              </a:rPr>
              <a:t>Анализ полученных данных и результатов обследований и оценка существующих параметров улично-дорожной сети и схемы организации дорожного движения</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 y="4505461"/>
            <a:ext cx="9143999" cy="1815882"/>
          </a:xfrm>
          <a:prstGeom prst="rect">
            <a:avLst/>
          </a:prstGeom>
        </p:spPr>
        <p:txBody>
          <a:bodyPr wrap="square">
            <a:spAutoFit/>
          </a:bodyPr>
          <a:lstStyle/>
          <a:p>
            <a:pPr indent="450000" algn="just"/>
            <a:r>
              <a:rPr lang="ru-RU" sz="1600" i="1" dirty="0" smtClean="0">
                <a:latin typeface="Times New Roman" pitchFamily="18" charset="0"/>
                <a:cs typeface="Times New Roman" pitchFamily="18" charset="0"/>
              </a:rPr>
              <a:t>При проработке данного пункта проведен анализ параметров существующей улично-дорожной сети. К данным параметрам относится:</a:t>
            </a:r>
          </a:p>
          <a:p>
            <a:pPr marL="285750" indent="-285750" algn="just">
              <a:buFont typeface="Wingdings" panose="05000000000000000000" pitchFamily="2" charset="2"/>
              <a:buChar char="ü"/>
            </a:pPr>
            <a:r>
              <a:rPr lang="ru-RU" sz="1600" i="1" dirty="0" smtClean="0">
                <a:latin typeface="Times New Roman" pitchFamily="18" charset="0"/>
                <a:cs typeface="Times New Roman" pitchFamily="18" charset="0"/>
              </a:rPr>
              <a:t>протяженность улиц и дорог;</a:t>
            </a:r>
          </a:p>
          <a:p>
            <a:pPr marL="285750" indent="-285750" algn="just">
              <a:buFont typeface="Wingdings" panose="05000000000000000000" pitchFamily="2" charset="2"/>
              <a:buChar char="ü"/>
            </a:pPr>
            <a:r>
              <a:rPr lang="ru-RU" sz="1600" i="1" dirty="0" smtClean="0">
                <a:latin typeface="Times New Roman" pitchFamily="18" charset="0"/>
                <a:cs typeface="Times New Roman" pitchFamily="18" charset="0"/>
              </a:rPr>
              <a:t>густота улично-дорожной сети;</a:t>
            </a:r>
          </a:p>
          <a:p>
            <a:pPr marL="285750" indent="-285750" algn="just">
              <a:buFont typeface="Wingdings" panose="05000000000000000000" pitchFamily="2" charset="2"/>
              <a:buChar char="ü"/>
            </a:pPr>
            <a:r>
              <a:rPr lang="ru-RU" sz="1600" i="1" dirty="0" smtClean="0">
                <a:latin typeface="Times New Roman" pitchFamily="18" charset="0"/>
                <a:cs typeface="Times New Roman" pitchFamily="18" charset="0"/>
              </a:rPr>
              <a:t>плотность транспортных потоков;</a:t>
            </a:r>
          </a:p>
          <a:p>
            <a:pPr marL="285750" indent="-285750" algn="just">
              <a:buFont typeface="Wingdings" panose="05000000000000000000" pitchFamily="2" charset="2"/>
              <a:buChar char="ü"/>
            </a:pPr>
            <a:r>
              <a:rPr lang="ru-RU" sz="1600" i="1" dirty="0" smtClean="0">
                <a:latin typeface="Times New Roman" pitchFamily="18" charset="0"/>
                <a:cs typeface="Times New Roman" pitchFamily="18" charset="0"/>
              </a:rPr>
              <a:t>пропускная способность участков УДС;</a:t>
            </a:r>
          </a:p>
          <a:p>
            <a:pPr marL="285750" indent="-285750" algn="just">
              <a:buFont typeface="Wingdings" panose="05000000000000000000" pitchFamily="2" charset="2"/>
              <a:buChar char="ü"/>
            </a:pPr>
            <a:r>
              <a:rPr lang="ru-RU" sz="1600" i="1" dirty="0" smtClean="0">
                <a:latin typeface="Times New Roman" pitchFamily="18" charset="0"/>
                <a:cs typeface="Times New Roman" pitchFamily="18" charset="0"/>
              </a:rPr>
              <a:t>уровень обслуживания дорожного движения на участках УДС</a:t>
            </a:r>
            <a:endParaRPr lang="ru-RU" sz="1600" i="1" dirty="0">
              <a:latin typeface="Times New Roman" pitchFamily="18" charset="0"/>
              <a:cs typeface="Times New Roman"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814354"/>
            <a:ext cx="3528392" cy="2503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814354"/>
            <a:ext cx="3336602" cy="2503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Номер слайда 2"/>
          <p:cNvSpPr>
            <a:spLocks noGrp="1"/>
          </p:cNvSpPr>
          <p:nvPr>
            <p:ph type="sldNum" sz="quarter" idx="12"/>
          </p:nvPr>
        </p:nvSpPr>
        <p:spPr/>
        <p:txBody>
          <a:bodyPr/>
          <a:lstStyle/>
          <a:p>
            <a:fld id="{B19B0651-EE4F-4900-A07F-96A6BFA9D0F0}" type="slidenum">
              <a:rPr lang="ru-RU" smtClean="0"/>
              <a:t>15</a:t>
            </a:fld>
            <a:endParaRPr lang="ru-RU"/>
          </a:p>
        </p:txBody>
      </p:sp>
    </p:spTree>
    <p:extLst>
      <p:ext uri="{BB962C8B-B14F-4D97-AF65-F5344CB8AC3E}">
        <p14:creationId xmlns:p14="http://schemas.microsoft.com/office/powerpoint/2010/main" val="3942914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5" name="Прямоугольник 4"/>
          <p:cNvSpPr/>
          <p:nvPr/>
        </p:nvSpPr>
        <p:spPr>
          <a:xfrm>
            <a:off x="0" y="116632"/>
            <a:ext cx="9144000"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ru-RU" sz="2400" dirty="0">
                <a:latin typeface="Times New Roman" panose="02020603050405020304" pitchFamily="18" charset="0"/>
                <a:cs typeface="Times New Roman" panose="02020603050405020304" pitchFamily="18" charset="0"/>
              </a:rPr>
              <a:t>Анализ статистики аварийности с выявлением причин возникновения дорожно-транспортных происшествий, наличия резервов по снижению количества и тяжести последствий</a:t>
            </a:r>
          </a:p>
        </p:txBody>
      </p:sp>
      <p:graphicFrame>
        <p:nvGraphicFramePr>
          <p:cNvPr id="6" name="Диаграмма 5"/>
          <p:cNvGraphicFramePr>
            <a:graphicFrameLocks/>
          </p:cNvGraphicFramePr>
          <p:nvPr>
            <p:extLst>
              <p:ext uri="{D42A27DB-BD31-4B8C-83A1-F6EECF244321}">
                <p14:modId xmlns:p14="http://schemas.microsoft.com/office/powerpoint/2010/main" val="798728877"/>
              </p:ext>
            </p:extLst>
          </p:nvPr>
        </p:nvGraphicFramePr>
        <p:xfrm>
          <a:off x="1871700" y="1897691"/>
          <a:ext cx="5400600" cy="2703499"/>
        </p:xfrm>
        <a:graphic>
          <a:graphicData uri="http://schemas.openxmlformats.org/drawingml/2006/chart">
            <c:chart xmlns:c="http://schemas.openxmlformats.org/drawingml/2006/chart" xmlns:r="http://schemas.openxmlformats.org/officeDocument/2006/relationships" r:id="rId3"/>
          </a:graphicData>
        </a:graphic>
      </p:graphicFrame>
      <p:sp>
        <p:nvSpPr>
          <p:cNvPr id="8" name="Прямоугольник 7"/>
          <p:cNvSpPr/>
          <p:nvPr/>
        </p:nvSpPr>
        <p:spPr>
          <a:xfrm>
            <a:off x="0" y="4909285"/>
            <a:ext cx="9144000" cy="1077218"/>
          </a:xfrm>
          <a:prstGeom prst="rect">
            <a:avLst/>
          </a:prstGeom>
        </p:spPr>
        <p:txBody>
          <a:bodyPr wrap="square">
            <a:spAutoFit/>
          </a:bodyPr>
          <a:lstStyle/>
          <a:p>
            <a:pPr indent="450000" algn="just"/>
            <a:r>
              <a:rPr lang="ru-RU" sz="1600" i="1" dirty="0">
                <a:solidFill>
                  <a:srgbClr val="222222"/>
                </a:solidFill>
                <a:latin typeface="Times New Roman" panose="02020603050405020304" pitchFamily="18" charset="0"/>
                <a:ea typeface="Calibri" panose="020F0502020204030204" pitchFamily="34" charset="0"/>
              </a:rPr>
              <a:t>На территории г. Могоча за последние три года динамики снижения количества ДТП не наблюдается, однако в 2016 году в результате ДТП погибло в 2 раза меньше человек по сравнению с 2015 г. Количество раненых максимально снизилось в 2016, однако за 2015 и 2017 года количество раненых в результате ДТП было практически на одном уровне: 38 и 37 человек соответственно.</a:t>
            </a:r>
            <a:endParaRPr lang="ru-RU" sz="1600" i="1" dirty="0"/>
          </a:p>
        </p:txBody>
      </p:sp>
      <p:sp>
        <p:nvSpPr>
          <p:cNvPr id="2" name="Номер слайда 1"/>
          <p:cNvSpPr>
            <a:spLocks noGrp="1"/>
          </p:cNvSpPr>
          <p:nvPr>
            <p:ph type="sldNum" sz="quarter" idx="12"/>
          </p:nvPr>
        </p:nvSpPr>
        <p:spPr/>
        <p:txBody>
          <a:bodyPr/>
          <a:lstStyle/>
          <a:p>
            <a:fld id="{B19B0651-EE4F-4900-A07F-96A6BFA9D0F0}" type="slidenum">
              <a:rPr lang="ru-RU" smtClean="0"/>
              <a:t>16</a:t>
            </a:fld>
            <a:endParaRPr lang="ru-RU"/>
          </a:p>
        </p:txBody>
      </p:sp>
    </p:spTree>
    <p:extLst>
      <p:ext uri="{BB962C8B-B14F-4D97-AF65-F5344CB8AC3E}">
        <p14:creationId xmlns:p14="http://schemas.microsoft.com/office/powerpoint/2010/main" val="3978157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30" y="4323929"/>
            <a:ext cx="3320370" cy="1994265"/>
          </a:xfrm>
          <a:prstGeom prst="rect">
            <a:avLst/>
          </a:prstGeom>
        </p:spPr>
      </p:pic>
      <p:graphicFrame>
        <p:nvGraphicFramePr>
          <p:cNvPr id="5" name="Диаграмма 4"/>
          <p:cNvGraphicFramePr/>
          <p:nvPr>
            <p:extLst>
              <p:ext uri="{D42A27DB-BD31-4B8C-83A1-F6EECF244321}">
                <p14:modId xmlns:p14="http://schemas.microsoft.com/office/powerpoint/2010/main" val="3700275889"/>
              </p:ext>
            </p:extLst>
          </p:nvPr>
        </p:nvGraphicFramePr>
        <p:xfrm>
          <a:off x="4932040" y="77858"/>
          <a:ext cx="3764483" cy="29190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Диаграмма 3"/>
          <p:cNvGraphicFramePr/>
          <p:nvPr>
            <p:extLst>
              <p:ext uri="{D42A27DB-BD31-4B8C-83A1-F6EECF244321}">
                <p14:modId xmlns:p14="http://schemas.microsoft.com/office/powerpoint/2010/main" val="2911201234"/>
              </p:ext>
            </p:extLst>
          </p:nvPr>
        </p:nvGraphicFramePr>
        <p:xfrm>
          <a:off x="467544" y="77857"/>
          <a:ext cx="4044500" cy="29911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Диаграмма 5"/>
          <p:cNvGraphicFramePr/>
          <p:nvPr>
            <p:extLst>
              <p:ext uri="{D42A27DB-BD31-4B8C-83A1-F6EECF244321}">
                <p14:modId xmlns:p14="http://schemas.microsoft.com/office/powerpoint/2010/main" val="4095780943"/>
              </p:ext>
            </p:extLst>
          </p:nvPr>
        </p:nvGraphicFramePr>
        <p:xfrm>
          <a:off x="2527257" y="2996952"/>
          <a:ext cx="4264322" cy="3330143"/>
        </p:xfrm>
        <a:graphic>
          <a:graphicData uri="http://schemas.openxmlformats.org/drawingml/2006/chart">
            <c:chart xmlns:c="http://schemas.openxmlformats.org/drawingml/2006/chart" xmlns:r="http://schemas.openxmlformats.org/officeDocument/2006/relationships" r:id="rId5"/>
          </a:graphicData>
        </a:graphic>
      </p:graphicFrame>
      <p:sp>
        <p:nvSpPr>
          <p:cNvPr id="2" name="Номер слайда 1"/>
          <p:cNvSpPr>
            <a:spLocks noGrp="1"/>
          </p:cNvSpPr>
          <p:nvPr>
            <p:ph type="sldNum" sz="quarter" idx="12"/>
          </p:nvPr>
        </p:nvSpPr>
        <p:spPr/>
        <p:txBody>
          <a:bodyPr/>
          <a:lstStyle/>
          <a:p>
            <a:fld id="{B19B0651-EE4F-4900-A07F-96A6BFA9D0F0}" type="slidenum">
              <a:rPr lang="ru-RU" smtClean="0"/>
              <a:t>17</a:t>
            </a:fld>
            <a:endParaRPr lang="ru-RU"/>
          </a:p>
        </p:txBody>
      </p:sp>
    </p:spTree>
    <p:extLst>
      <p:ext uri="{BB962C8B-B14F-4D97-AF65-F5344CB8AC3E}">
        <p14:creationId xmlns:p14="http://schemas.microsoft.com/office/powerpoint/2010/main" val="392992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4907" y="1196752"/>
            <a:ext cx="3324183" cy="2592288"/>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4" name="Прямоугольник 3"/>
          <p:cNvSpPr/>
          <p:nvPr/>
        </p:nvSpPr>
        <p:spPr>
          <a:xfrm>
            <a:off x="0" y="5047421"/>
            <a:ext cx="9144000" cy="1323439"/>
          </a:xfrm>
          <a:prstGeom prst="rect">
            <a:avLst/>
          </a:prstGeom>
        </p:spPr>
        <p:txBody>
          <a:bodyPr wrap="square">
            <a:spAutoFit/>
          </a:bodyPr>
          <a:lstStyle/>
          <a:p>
            <a:pPr indent="450000" algn="just"/>
            <a:r>
              <a:rPr lang="ru-RU" sz="1600" i="1" dirty="0" smtClean="0">
                <a:latin typeface="Times New Roman" panose="02020603050405020304" pitchFamily="18" charset="0"/>
                <a:ea typeface="Times New Roman" panose="02020603050405020304" pitchFamily="18" charset="0"/>
              </a:rPr>
              <a:t>Обследование состояния УДС г. Могоча проводилось на ключевых автомобильных дорогах (улицы). Выявлялось несоответствие дорожного покрытия на протяженности всего участка улицы, износ дорожной одежды, дефекты искусственных сооружений на улицах, обследование пешеходных тротуаров, состояние технических средств организации дорожного движения (ТСОДД) – разметка, дорожные знаки и т.п.</a:t>
            </a:r>
            <a:endParaRPr lang="ru-RU" sz="1600" i="1" dirty="0"/>
          </a:p>
        </p:txBody>
      </p:sp>
      <p:sp>
        <p:nvSpPr>
          <p:cNvPr id="6" name="Прямоугольник 5"/>
          <p:cNvSpPr/>
          <p:nvPr/>
        </p:nvSpPr>
        <p:spPr>
          <a:xfrm>
            <a:off x="0" y="260648"/>
            <a:ext cx="9144000" cy="8309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spcAft>
                <a:spcPts val="0"/>
              </a:spcAft>
              <a:tabLst>
                <a:tab pos="180340" algn="l"/>
              </a:tabLst>
            </a:pPr>
            <a:r>
              <a:rPr lang="ru-RU" sz="2400" dirty="0">
                <a:solidFill>
                  <a:srgbClr val="222222"/>
                </a:solidFill>
                <a:latin typeface="Times New Roman" panose="02020603050405020304" pitchFamily="18" charset="0"/>
                <a:ea typeface="Calibri" panose="020F0502020204030204" pitchFamily="34" charset="0"/>
              </a:rPr>
              <a:t>Анализ данных об эксплуатационном состоянии УДС и ТСОДД </a:t>
            </a:r>
            <a:endParaRPr lang="ru-RU" sz="2400" dirty="0" smtClean="0">
              <a:solidFill>
                <a:srgbClr val="222222"/>
              </a:solidFill>
              <a:latin typeface="Times New Roman" panose="02020603050405020304" pitchFamily="18" charset="0"/>
              <a:ea typeface="Calibri" panose="020F0502020204030204" pitchFamily="34" charset="0"/>
            </a:endParaRPr>
          </a:p>
          <a:p>
            <a:pPr lvl="0" algn="ctr">
              <a:spcAft>
                <a:spcPts val="0"/>
              </a:spcAft>
              <a:tabLst>
                <a:tab pos="180340" algn="l"/>
              </a:tabLst>
            </a:pPr>
            <a:r>
              <a:rPr lang="ru-RU" sz="2400" dirty="0" smtClean="0">
                <a:solidFill>
                  <a:srgbClr val="222222"/>
                </a:solidFill>
                <a:latin typeface="Times New Roman" panose="02020603050405020304" pitchFamily="18" charset="0"/>
                <a:ea typeface="Calibri" panose="020F0502020204030204" pitchFamily="34" charset="0"/>
              </a:rPr>
              <a:t>г</a:t>
            </a:r>
            <a:r>
              <a:rPr lang="ru-RU" sz="2400" dirty="0">
                <a:solidFill>
                  <a:srgbClr val="222222"/>
                </a:solidFill>
                <a:latin typeface="Times New Roman" panose="02020603050405020304" pitchFamily="18" charset="0"/>
                <a:ea typeface="Calibri" panose="020F0502020204030204" pitchFamily="34" charset="0"/>
              </a:rPr>
              <a:t>. Могоча </a:t>
            </a:r>
            <a:endParaRPr lang="ru-RU" sz="2400" dirty="0">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196752"/>
            <a:ext cx="3456384" cy="2592288"/>
          </a:xfrm>
          <a:prstGeom prst="rect">
            <a:avLst/>
          </a:prstGeom>
          <a:ln>
            <a:noFill/>
          </a:ln>
          <a:effectLst>
            <a:softEdge rad="112500"/>
          </a:effectLst>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2040" y="2398289"/>
            <a:ext cx="3528393" cy="2592288"/>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B19B0651-EE4F-4900-A07F-96A6BFA9D0F0}" type="slidenum">
              <a:rPr lang="ru-RU" smtClean="0"/>
              <a:t>18</a:t>
            </a:fld>
            <a:endParaRPr lang="ru-RU"/>
          </a:p>
        </p:txBody>
      </p:sp>
    </p:spTree>
    <p:extLst>
      <p:ext uri="{BB962C8B-B14F-4D97-AF65-F5344CB8AC3E}">
        <p14:creationId xmlns:p14="http://schemas.microsoft.com/office/powerpoint/2010/main" val="446978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00192" cy="6323253"/>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7" name="Прямоугольник 6"/>
          <p:cNvSpPr/>
          <p:nvPr/>
        </p:nvSpPr>
        <p:spPr>
          <a:xfrm>
            <a:off x="4716018" y="1196752"/>
            <a:ext cx="4427982"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ru-RU" sz="2400" dirty="0">
                <a:latin typeface="Times New Roman" panose="02020603050405020304" pitchFamily="18" charset="0"/>
                <a:cs typeface="Times New Roman" panose="02020603050405020304" pitchFamily="18" charset="0"/>
              </a:rPr>
              <a:t>Анализ </a:t>
            </a:r>
            <a:r>
              <a:rPr lang="ru-RU" sz="2400" dirty="0" smtClean="0">
                <a:latin typeface="Times New Roman" panose="02020603050405020304" pitchFamily="18" charset="0"/>
                <a:cs typeface="Times New Roman" panose="02020603050405020304" pitchFamily="18" charset="0"/>
              </a:rPr>
              <a:t>организации существующего </a:t>
            </a:r>
            <a:r>
              <a:rPr lang="ru-RU" sz="2400" dirty="0">
                <a:latin typeface="Times New Roman" panose="02020603050405020304" pitchFamily="18" charset="0"/>
                <a:cs typeface="Times New Roman" panose="02020603050405020304" pitchFamily="18" charset="0"/>
              </a:rPr>
              <a:t>парковочного пространства на территории </a:t>
            </a:r>
            <a:endParaRPr lang="ru-RU" sz="2400" dirty="0" smtClean="0">
              <a:latin typeface="Times New Roman" panose="02020603050405020304" pitchFamily="18" charset="0"/>
              <a:cs typeface="Times New Roman" panose="02020603050405020304" pitchFamily="18" charset="0"/>
            </a:endParaRPr>
          </a:p>
          <a:p>
            <a:pPr lvl="0" algn="ctr"/>
            <a:r>
              <a:rPr lang="ru-RU" sz="2400" dirty="0" smtClean="0">
                <a:latin typeface="Times New Roman" panose="02020603050405020304" pitchFamily="18" charset="0"/>
                <a:cs typeface="Times New Roman" panose="02020603050405020304" pitchFamily="18" charset="0"/>
              </a:rPr>
              <a:t>г</a:t>
            </a:r>
            <a:r>
              <a:rPr lang="ru-RU" sz="2400" dirty="0">
                <a:latin typeface="Times New Roman" panose="02020603050405020304" pitchFamily="18" charset="0"/>
                <a:cs typeface="Times New Roman" panose="02020603050405020304" pitchFamily="18" charset="0"/>
              </a:rPr>
              <a:t>. Могоча</a:t>
            </a:r>
          </a:p>
        </p:txBody>
      </p:sp>
      <p:sp>
        <p:nvSpPr>
          <p:cNvPr id="2" name="Номер слайда 1"/>
          <p:cNvSpPr>
            <a:spLocks noGrp="1"/>
          </p:cNvSpPr>
          <p:nvPr>
            <p:ph type="sldNum" sz="quarter" idx="12"/>
          </p:nvPr>
        </p:nvSpPr>
        <p:spPr/>
        <p:txBody>
          <a:bodyPr/>
          <a:lstStyle/>
          <a:p>
            <a:fld id="{B19B0651-EE4F-4900-A07F-96A6BFA9D0F0}" type="slidenum">
              <a:rPr lang="ru-RU" smtClean="0"/>
              <a:t>19</a:t>
            </a:fld>
            <a:endParaRPr lang="ru-RU"/>
          </a:p>
        </p:txBody>
      </p:sp>
    </p:spTree>
    <p:extLst>
      <p:ext uri="{BB962C8B-B14F-4D97-AF65-F5344CB8AC3E}">
        <p14:creationId xmlns:p14="http://schemas.microsoft.com/office/powerpoint/2010/main" val="1302958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5" name="TextBox 4"/>
          <p:cNvSpPr txBox="1"/>
          <p:nvPr/>
        </p:nvSpPr>
        <p:spPr>
          <a:xfrm>
            <a:off x="2929762" y="2979717"/>
            <a:ext cx="3356484" cy="83099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ru-RU" sz="2400" dirty="0" smtClean="0">
                <a:solidFill>
                  <a:schemeClr val="tx1"/>
                </a:solidFill>
                <a:latin typeface="Times New Roman" pitchFamily="18" charset="0"/>
                <a:cs typeface="Times New Roman" pitchFamily="18" charset="0"/>
              </a:rPr>
              <a:t>Ключевые задачи КСОДД</a:t>
            </a:r>
            <a:endParaRPr lang="ru-RU" sz="2400" dirty="0">
              <a:solidFill>
                <a:schemeClr val="tx1"/>
              </a:solidFill>
              <a:latin typeface="Times New Roman" pitchFamily="18" charset="0"/>
              <a:cs typeface="Times New Roman" pitchFamily="18" charset="0"/>
            </a:endParaRPr>
          </a:p>
        </p:txBody>
      </p:sp>
      <p:sp>
        <p:nvSpPr>
          <p:cNvPr id="6" name="Блок-схема: альтернативный процесс 5"/>
          <p:cNvSpPr/>
          <p:nvPr/>
        </p:nvSpPr>
        <p:spPr>
          <a:xfrm>
            <a:off x="107504" y="115642"/>
            <a:ext cx="2215486" cy="1585165"/>
          </a:xfrm>
          <a:prstGeom prst="flowChartAlternateProcess">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bg2">
                    <a:lumMod val="90000"/>
                  </a:schemeClr>
                </a:solidFill>
                <a:latin typeface="Times New Roman" pitchFamily="18" charset="0"/>
                <a:cs typeface="Times New Roman" pitchFamily="18" charset="0"/>
              </a:rPr>
              <a:t>Обеспечение безопасности дорожного движения</a:t>
            </a:r>
          </a:p>
        </p:txBody>
      </p:sp>
      <p:sp>
        <p:nvSpPr>
          <p:cNvPr id="9" name="Блок-схема: альтернативный процесс 8"/>
          <p:cNvSpPr/>
          <p:nvPr/>
        </p:nvSpPr>
        <p:spPr>
          <a:xfrm>
            <a:off x="3401870" y="115642"/>
            <a:ext cx="2412268" cy="1585165"/>
          </a:xfrm>
          <a:prstGeom prst="flowChartAlternateProcess">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bg2">
                    <a:lumMod val="90000"/>
                  </a:schemeClr>
                </a:solidFill>
                <a:latin typeface="Times New Roman" pitchFamily="18" charset="0"/>
                <a:cs typeface="Times New Roman" pitchFamily="18" charset="0"/>
              </a:rPr>
              <a:t>Упорядочение и улучшение условий дорожного движения транспортных средств</a:t>
            </a:r>
          </a:p>
        </p:txBody>
      </p:sp>
      <p:sp>
        <p:nvSpPr>
          <p:cNvPr id="10" name="Блок-схема: альтернативный процесс 9"/>
          <p:cNvSpPr/>
          <p:nvPr/>
        </p:nvSpPr>
        <p:spPr>
          <a:xfrm>
            <a:off x="6804248" y="115642"/>
            <a:ext cx="2232248" cy="1585165"/>
          </a:xfrm>
          <a:prstGeom prst="flowChartAlternateProcess">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bg2">
                    <a:lumMod val="90000"/>
                  </a:schemeClr>
                </a:solidFill>
                <a:latin typeface="Times New Roman" pitchFamily="18" charset="0"/>
                <a:cs typeface="Times New Roman" pitchFamily="18" charset="0"/>
              </a:rPr>
              <a:t>Организация пропуска прогнозируемого потока транспортных средств и пешеходов</a:t>
            </a:r>
          </a:p>
        </p:txBody>
      </p:sp>
      <p:sp>
        <p:nvSpPr>
          <p:cNvPr id="11" name="Блок-схема: альтернативный процесс 10"/>
          <p:cNvSpPr/>
          <p:nvPr/>
        </p:nvSpPr>
        <p:spPr>
          <a:xfrm>
            <a:off x="107504" y="2499308"/>
            <a:ext cx="2215486" cy="1791816"/>
          </a:xfrm>
          <a:prstGeom prst="flowChartAlternateProcess">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bg2">
                    <a:lumMod val="90000"/>
                  </a:schemeClr>
                </a:solidFill>
                <a:latin typeface="Times New Roman" pitchFamily="18" charset="0"/>
                <a:cs typeface="Times New Roman" pitchFamily="18" charset="0"/>
              </a:rPr>
              <a:t>Повышение пропускной способности дорог и эффективности их использования</a:t>
            </a:r>
          </a:p>
        </p:txBody>
      </p:sp>
      <p:sp>
        <p:nvSpPr>
          <p:cNvPr id="12" name="Блок-схема: альтернативный процесс 11"/>
          <p:cNvSpPr/>
          <p:nvPr/>
        </p:nvSpPr>
        <p:spPr>
          <a:xfrm>
            <a:off x="3347864" y="4941168"/>
            <a:ext cx="2520280" cy="1791816"/>
          </a:xfrm>
          <a:prstGeom prst="flowChartAlternateProcess">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bg2">
                    <a:lumMod val="90000"/>
                  </a:schemeClr>
                </a:solidFill>
                <a:latin typeface="Times New Roman" pitchFamily="18" charset="0"/>
                <a:cs typeface="Times New Roman" pitchFamily="18" charset="0"/>
              </a:rPr>
              <a:t>Организация транспортного обслуживания объектов капитального строительства (новых и реконструируемых)</a:t>
            </a:r>
          </a:p>
        </p:txBody>
      </p:sp>
      <p:sp>
        <p:nvSpPr>
          <p:cNvPr id="13" name="Блок-схема: альтернативный процесс 12"/>
          <p:cNvSpPr/>
          <p:nvPr/>
        </p:nvSpPr>
        <p:spPr>
          <a:xfrm>
            <a:off x="107504" y="4941168"/>
            <a:ext cx="2215486" cy="1791816"/>
          </a:xfrm>
          <a:prstGeom prst="flowChartAlternateProcess">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bg2">
                    <a:lumMod val="90000"/>
                  </a:schemeClr>
                </a:solidFill>
                <a:latin typeface="Times New Roman" pitchFamily="18" charset="0"/>
                <a:cs typeface="Times New Roman" pitchFamily="18" charset="0"/>
              </a:rPr>
              <a:t>Снижение экономических потерь при проектировании дорожного движения</a:t>
            </a:r>
          </a:p>
        </p:txBody>
      </p:sp>
      <p:sp>
        <p:nvSpPr>
          <p:cNvPr id="14" name="Блок-схема: альтернативный процесс 13"/>
          <p:cNvSpPr/>
          <p:nvPr/>
        </p:nvSpPr>
        <p:spPr>
          <a:xfrm>
            <a:off x="6804247" y="4959176"/>
            <a:ext cx="2246065" cy="1791816"/>
          </a:xfrm>
          <a:prstGeom prst="flowChartAlternateProcess">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bg2">
                    <a:lumMod val="90000"/>
                  </a:schemeClr>
                </a:solidFill>
                <a:latin typeface="Times New Roman" pitchFamily="18" charset="0"/>
                <a:cs typeface="Times New Roman" pitchFamily="18" charset="0"/>
              </a:rPr>
              <a:t>Снижение негативного воздействия автотранспорта на окружающую среду </a:t>
            </a:r>
          </a:p>
        </p:txBody>
      </p:sp>
      <p:sp>
        <p:nvSpPr>
          <p:cNvPr id="15" name="Блок-схема: альтернативный процесс 14"/>
          <p:cNvSpPr/>
          <p:nvPr/>
        </p:nvSpPr>
        <p:spPr>
          <a:xfrm>
            <a:off x="6804248" y="2499308"/>
            <a:ext cx="2232247" cy="1791816"/>
          </a:xfrm>
          <a:prstGeom prst="flowChartAlternateProcess">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bg2">
                    <a:lumMod val="90000"/>
                  </a:schemeClr>
                </a:solidFill>
                <a:latin typeface="Times New Roman" pitchFamily="18" charset="0"/>
                <a:cs typeface="Times New Roman" pitchFamily="18" charset="0"/>
              </a:rPr>
              <a:t>Оптимизация парковочного пространства</a:t>
            </a:r>
            <a:endParaRPr lang="ru-RU" sz="1600" dirty="0">
              <a:solidFill>
                <a:schemeClr val="bg2">
                  <a:lumMod val="90000"/>
                </a:schemeClr>
              </a:solidFill>
              <a:latin typeface="Times New Roman" pitchFamily="18" charset="0"/>
              <a:cs typeface="Times New Roman" pitchFamily="18" charset="0"/>
            </a:endParaRPr>
          </a:p>
        </p:txBody>
      </p:sp>
      <p:sp>
        <p:nvSpPr>
          <p:cNvPr id="16" name="Стрелка вправо 15"/>
          <p:cNvSpPr/>
          <p:nvPr/>
        </p:nvSpPr>
        <p:spPr>
          <a:xfrm rot="16200000">
            <a:off x="4031941" y="2106563"/>
            <a:ext cx="1152128" cy="48463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право 16"/>
          <p:cNvSpPr/>
          <p:nvPr/>
        </p:nvSpPr>
        <p:spPr>
          <a:xfrm rot="5400000">
            <a:off x="4103949" y="4122788"/>
            <a:ext cx="1008112" cy="48463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право 17"/>
          <p:cNvSpPr/>
          <p:nvPr/>
        </p:nvSpPr>
        <p:spPr>
          <a:xfrm rot="18777211">
            <a:off x="5482670" y="2042102"/>
            <a:ext cx="1579250" cy="48463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8"/>
          <p:cNvSpPr/>
          <p:nvPr/>
        </p:nvSpPr>
        <p:spPr>
          <a:xfrm rot="13562042">
            <a:off x="2028790" y="2031208"/>
            <a:ext cx="1611186" cy="48463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право 19"/>
          <p:cNvSpPr/>
          <p:nvPr/>
        </p:nvSpPr>
        <p:spPr>
          <a:xfrm rot="7972027">
            <a:off x="2132675" y="4267703"/>
            <a:ext cx="1497092" cy="48463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право 20"/>
          <p:cNvSpPr/>
          <p:nvPr/>
        </p:nvSpPr>
        <p:spPr>
          <a:xfrm rot="2453729">
            <a:off x="5528960" y="4222496"/>
            <a:ext cx="1528646" cy="48463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право 21"/>
          <p:cNvSpPr/>
          <p:nvPr/>
        </p:nvSpPr>
        <p:spPr>
          <a:xfrm rot="10800000">
            <a:off x="2411760" y="3152900"/>
            <a:ext cx="469460" cy="48463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трелка вправо 22"/>
          <p:cNvSpPr/>
          <p:nvPr/>
        </p:nvSpPr>
        <p:spPr>
          <a:xfrm>
            <a:off x="6343724" y="3078237"/>
            <a:ext cx="388516" cy="48463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p:cNvSpPr>
            <a:spLocks noGrp="1"/>
          </p:cNvSpPr>
          <p:nvPr>
            <p:ph type="sldNum" sz="quarter" idx="12"/>
          </p:nvPr>
        </p:nvSpPr>
        <p:spPr/>
        <p:txBody>
          <a:bodyPr/>
          <a:lstStyle/>
          <a:p>
            <a:fld id="{B19B0651-EE4F-4900-A07F-96A6BFA9D0F0}" type="slidenum">
              <a:rPr lang="ru-RU" smtClean="0"/>
              <a:t>2</a:t>
            </a:fld>
            <a:endParaRPr lang="ru-RU"/>
          </a:p>
        </p:txBody>
      </p:sp>
    </p:spTree>
    <p:extLst>
      <p:ext uri="{BB962C8B-B14F-4D97-AF65-F5344CB8AC3E}">
        <p14:creationId xmlns:p14="http://schemas.microsoft.com/office/powerpoint/2010/main" val="301173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5" name="Прямоугольник 4"/>
          <p:cNvSpPr/>
          <p:nvPr/>
        </p:nvSpPr>
        <p:spPr>
          <a:xfrm>
            <a:off x="0" y="188640"/>
            <a:ext cx="9143999" cy="8309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ru-RU" sz="2400" dirty="0">
                <a:latin typeface="Times New Roman" panose="02020603050405020304" pitchFamily="18" charset="0"/>
                <a:cs typeface="Times New Roman" panose="02020603050405020304" pitchFamily="18" charset="0"/>
              </a:rPr>
              <a:t>Экологическая обстановка на территории г. Могоча при взаимодействии с автомобильным транспортом</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339714"/>
            <a:ext cx="3959721" cy="26642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1342164"/>
            <a:ext cx="3889994" cy="26642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Прямоугольник 7"/>
          <p:cNvSpPr/>
          <p:nvPr/>
        </p:nvSpPr>
        <p:spPr>
          <a:xfrm>
            <a:off x="0" y="4664400"/>
            <a:ext cx="9144000" cy="1323439"/>
          </a:xfrm>
          <a:prstGeom prst="rect">
            <a:avLst/>
          </a:prstGeom>
        </p:spPr>
        <p:txBody>
          <a:bodyPr wrap="square">
            <a:spAutoFit/>
          </a:bodyPr>
          <a:lstStyle/>
          <a:p>
            <a:pPr indent="450000" algn="just"/>
            <a:r>
              <a:rPr lang="ru-RU" sz="1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Один легковой автомобиль ежегодно поглощает из атмосферы в </a:t>
            </a:r>
            <a:r>
              <a:rPr lang="ru-RU" sz="16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среднем более </a:t>
            </a:r>
            <a:r>
              <a:rPr lang="ru-RU" sz="1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т кислорода, выбрасывая с отработавшими газами примерно 800 кг оксида углерода, около 400 кг оксидов азота и почти 200 кг различных углеводородов</a:t>
            </a:r>
            <a:r>
              <a:rPr lang="ru-RU" sz="16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indent="450000" algn="just"/>
            <a:r>
              <a:rPr lang="ru-RU" sz="1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Для общей картины экологического состояния была проведена оценка уровня загрязнения улиц города, отработанными газами автотранспорта по концентрации оксида углерода (СО). </a:t>
            </a:r>
          </a:p>
        </p:txBody>
      </p:sp>
      <p:sp>
        <p:nvSpPr>
          <p:cNvPr id="2" name="Номер слайда 1"/>
          <p:cNvSpPr>
            <a:spLocks noGrp="1"/>
          </p:cNvSpPr>
          <p:nvPr>
            <p:ph type="sldNum" sz="quarter" idx="12"/>
          </p:nvPr>
        </p:nvSpPr>
        <p:spPr/>
        <p:txBody>
          <a:bodyPr/>
          <a:lstStyle/>
          <a:p>
            <a:fld id="{B19B0651-EE4F-4900-A07F-96A6BFA9D0F0}" type="slidenum">
              <a:rPr lang="ru-RU" smtClean="0"/>
              <a:t>20</a:t>
            </a:fld>
            <a:endParaRPr lang="ru-RU"/>
          </a:p>
        </p:txBody>
      </p:sp>
    </p:spTree>
    <p:extLst>
      <p:ext uri="{BB962C8B-B14F-4D97-AF65-F5344CB8AC3E}">
        <p14:creationId xmlns:p14="http://schemas.microsoft.com/office/powerpoint/2010/main" val="2536673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3" name="Прямоугольник 2"/>
          <p:cNvSpPr/>
          <p:nvPr/>
        </p:nvSpPr>
        <p:spPr>
          <a:xfrm>
            <a:off x="0" y="116632"/>
            <a:ext cx="9144000" cy="90774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lnSpc>
                <a:spcPct val="115000"/>
              </a:lnSpc>
              <a:spcAft>
                <a:spcPts val="0"/>
              </a:spcAft>
              <a:tabLst>
                <a:tab pos="180340" algn="l"/>
              </a:tabLst>
            </a:pPr>
            <a:r>
              <a:rPr lang="ru-RU" sz="2400" dirty="0">
                <a:latin typeface="Times New Roman" panose="02020603050405020304" pitchFamily="18" charset="0"/>
                <a:ea typeface="Calibri" panose="020F0502020204030204" pitchFamily="34" charset="0"/>
                <a:cs typeface="Times New Roman" panose="02020603050405020304" pitchFamily="18" charset="0"/>
              </a:rPr>
              <a:t>Характеристика </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пешеходного, велосипедного и грузового движений </a:t>
            </a:r>
            <a:r>
              <a:rPr lang="ru-RU" sz="2400" dirty="0">
                <a:latin typeface="Times New Roman" panose="02020603050405020304" pitchFamily="18" charset="0"/>
                <a:ea typeface="Calibri" panose="020F0502020204030204" pitchFamily="34" charset="0"/>
                <a:cs typeface="Times New Roman" panose="02020603050405020304" pitchFamily="18" charset="0"/>
              </a:rPr>
              <a:t>на территории </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г</a:t>
            </a:r>
            <a:r>
              <a:rPr lang="ru-RU" sz="2400" dirty="0">
                <a:latin typeface="Times New Roman" panose="02020603050405020304" pitchFamily="18" charset="0"/>
                <a:ea typeface="Calibri" panose="020F0502020204030204" pitchFamily="34" charset="0"/>
                <a:cs typeface="Times New Roman" panose="02020603050405020304" pitchFamily="18" charset="0"/>
              </a:rPr>
              <a:t>. Могоча</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5898" y="4014929"/>
            <a:ext cx="9143999" cy="2308324"/>
          </a:xfrm>
          <a:prstGeom prst="rect">
            <a:avLst/>
          </a:prstGeom>
        </p:spPr>
        <p:txBody>
          <a:bodyPr wrap="square">
            <a:spAutoFit/>
          </a:bodyPr>
          <a:lstStyle/>
          <a:p>
            <a:pPr indent="450000" algn="just"/>
            <a:r>
              <a:rPr lang="ru-RU" sz="1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Потоки пешеходов неравномерно распределены в разные периоды времени. Для пиковых периодов, в утренний и вечерний, пешеходное движение наблюдаются возле торговых центров, образовательных учреждениях, учреждениях здравоохранения, промышленных предприятий и т.п</a:t>
            </a:r>
            <a:r>
              <a:rPr lang="ru-RU" sz="16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indent="450000" algn="just"/>
            <a:r>
              <a:rPr lang="ru-RU" sz="1600" i="1" dirty="0">
                <a:latin typeface="Times New Roman" panose="02020603050405020304" pitchFamily="18" charset="0"/>
                <a:cs typeface="Times New Roman" panose="02020603050405020304" pitchFamily="18" charset="0"/>
              </a:rPr>
              <a:t>Велосипедная инфраструктура в виде велосипедных или </a:t>
            </a:r>
            <a:r>
              <a:rPr lang="ru-RU" sz="1600" i="1" dirty="0" err="1">
                <a:latin typeface="Times New Roman" panose="02020603050405020304" pitchFamily="18" charset="0"/>
                <a:cs typeface="Times New Roman" panose="02020603050405020304" pitchFamily="18" charset="0"/>
              </a:rPr>
              <a:t>велопешеходных</a:t>
            </a:r>
            <a:r>
              <a:rPr lang="ru-RU" sz="1600" i="1" dirty="0">
                <a:latin typeface="Times New Roman" panose="02020603050405020304" pitchFamily="18" charset="0"/>
                <a:cs typeface="Times New Roman" panose="02020603050405020304" pitchFamily="18" charset="0"/>
              </a:rPr>
              <a:t> дорожек на территории г. Могоча для комфортных и безопасных условий передвижения велосипедистов </a:t>
            </a:r>
            <a:r>
              <a:rPr lang="ru-RU" sz="1600" i="1" dirty="0" smtClean="0">
                <a:latin typeface="Times New Roman" panose="02020603050405020304" pitchFamily="18" charset="0"/>
                <a:cs typeface="Times New Roman" panose="02020603050405020304" pitchFamily="18" charset="0"/>
              </a:rPr>
              <a:t>отсутствует.</a:t>
            </a:r>
          </a:p>
          <a:p>
            <a:pPr indent="450000" algn="just"/>
            <a:r>
              <a:rPr lang="ru-RU" sz="1600" i="1" dirty="0">
                <a:latin typeface="Times New Roman" panose="02020603050405020304" pitchFamily="18" charset="0"/>
                <a:cs typeface="Times New Roman" panose="02020603050405020304" pitchFamily="18" charset="0"/>
              </a:rPr>
              <a:t>Сквозной проезд через город для транзитного транспорта отсутствует. Перевозка опасных грузов (бензина, дизельного топлива) по городской территории осуществляется на всей УДС, за исключением Комсомольской ул.</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929" y="1773342"/>
            <a:ext cx="3096344" cy="2241587"/>
          </a:xfrm>
          <a:prstGeom prst="rect">
            <a:avLst/>
          </a:prstGeom>
          <a:effectLst>
            <a:glow rad="101600">
              <a:srgbClr val="FF0000">
                <a:alpha val="60000"/>
              </a:srgbClr>
            </a:glow>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216789"/>
            <a:ext cx="3024336" cy="2233639"/>
          </a:xfrm>
          <a:prstGeom prst="rect">
            <a:avLst/>
          </a:prstGeom>
          <a:effectLst>
            <a:glow rad="101600">
              <a:srgbClr val="00B050">
                <a:alpha val="60000"/>
              </a:srgbClr>
            </a:glow>
          </a:effec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8148" y="1216789"/>
            <a:ext cx="3045378" cy="2233639"/>
          </a:xfrm>
          <a:prstGeom prst="rect">
            <a:avLst/>
          </a:prstGeom>
          <a:effectLst>
            <a:glow rad="101600">
              <a:srgbClr val="00B050">
                <a:alpha val="60000"/>
              </a:srgbClr>
            </a:glow>
          </a:effectLst>
        </p:spPr>
      </p:pic>
      <p:sp>
        <p:nvSpPr>
          <p:cNvPr id="8" name="Номер слайда 7"/>
          <p:cNvSpPr>
            <a:spLocks noGrp="1"/>
          </p:cNvSpPr>
          <p:nvPr>
            <p:ph type="sldNum" sz="quarter" idx="12"/>
          </p:nvPr>
        </p:nvSpPr>
        <p:spPr/>
        <p:txBody>
          <a:bodyPr/>
          <a:lstStyle/>
          <a:p>
            <a:fld id="{B19B0651-EE4F-4900-A07F-96A6BFA9D0F0}" type="slidenum">
              <a:rPr lang="ru-RU" smtClean="0"/>
              <a:t>21</a:t>
            </a:fld>
            <a:endParaRPr lang="ru-RU"/>
          </a:p>
        </p:txBody>
      </p:sp>
    </p:spTree>
    <p:extLst>
      <p:ext uri="{BB962C8B-B14F-4D97-AF65-F5344CB8AC3E}">
        <p14:creationId xmlns:p14="http://schemas.microsoft.com/office/powerpoint/2010/main" val="34619125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4" name="Прямоугольник 3"/>
          <p:cNvSpPr/>
          <p:nvPr/>
        </p:nvSpPr>
        <p:spPr>
          <a:xfrm>
            <a:off x="0" y="116632"/>
            <a:ext cx="9143999" cy="8309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spcAft>
                <a:spcPts val="0"/>
              </a:spcAft>
              <a:tabLst>
                <a:tab pos="270510" algn="l"/>
              </a:tabLst>
            </a:pPr>
            <a:r>
              <a:rPr lang="ru-RU" sz="2400" dirty="0">
                <a:latin typeface="Times New Roman" panose="02020603050405020304" pitchFamily="18" charset="0"/>
                <a:ea typeface="Calibri" panose="020F0502020204030204" pitchFamily="34" charset="0"/>
                <a:cs typeface="Times New Roman" panose="02020603050405020304" pitchFamily="18" charset="0"/>
              </a:rPr>
              <a:t>Результаты изучения общественного мнения и мнения водителей транспортных средств</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4586471" y="1657354"/>
            <a:ext cx="4427984" cy="830997"/>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a:spAutoFit/>
          </a:bodyPr>
          <a:lstStyle/>
          <a:p>
            <a:pPr indent="450000" algn="just"/>
            <a:r>
              <a:rPr lang="ru-RU" sz="1600" i="1" dirty="0">
                <a:latin typeface="Times New Roman" panose="02020603050405020304" pitchFamily="18" charset="0"/>
                <a:ea typeface="Arial" panose="020B0604020202020204" pitchFamily="34" charset="0"/>
              </a:rPr>
              <a:t>Всего в социологическом опросе </a:t>
            </a:r>
            <a:r>
              <a:rPr lang="ru-RU" sz="1600" i="1" dirty="0" smtClean="0">
                <a:latin typeface="Times New Roman" panose="02020603050405020304" pitchFamily="18" charset="0"/>
                <a:ea typeface="Arial" panose="020B0604020202020204" pitchFamily="34" charset="0"/>
              </a:rPr>
              <a:t>г</a:t>
            </a:r>
            <a:r>
              <a:rPr lang="ru-RU" sz="1600" i="1" dirty="0">
                <a:latin typeface="Times New Roman" panose="02020603050405020304" pitchFamily="18" charset="0"/>
                <a:ea typeface="Arial" panose="020B0604020202020204" pitchFamily="34" charset="0"/>
              </a:rPr>
              <a:t>. Могоча приняло участие 165 респондентов, из которых 57% – мужского пола, 43% – женского пола.</a:t>
            </a:r>
            <a:endParaRPr lang="ru-RU" sz="1600" i="1"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66" y="947629"/>
            <a:ext cx="3312368" cy="2250449"/>
          </a:xfrm>
          <a:prstGeom prst="ellipse">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9" y="2877848"/>
            <a:ext cx="3286436" cy="2448272"/>
          </a:xfrm>
          <a:prstGeom prst="rect">
            <a:avLst/>
          </a:prstGeom>
          <a:ln>
            <a:noFill/>
          </a:ln>
          <a:effectLst>
            <a:softEdge rad="112500"/>
          </a:effectLst>
        </p:spPr>
      </p:pic>
      <p:graphicFrame>
        <p:nvGraphicFramePr>
          <p:cNvPr id="8" name="Диаграмма 7"/>
          <p:cNvGraphicFramePr/>
          <p:nvPr>
            <p:extLst>
              <p:ext uri="{D42A27DB-BD31-4B8C-83A1-F6EECF244321}">
                <p14:modId xmlns:p14="http://schemas.microsoft.com/office/powerpoint/2010/main" val="1295266916"/>
              </p:ext>
            </p:extLst>
          </p:nvPr>
        </p:nvGraphicFramePr>
        <p:xfrm>
          <a:off x="502012" y="3284019"/>
          <a:ext cx="3705321" cy="3039234"/>
        </p:xfrm>
        <a:graphic>
          <a:graphicData uri="http://schemas.openxmlformats.org/drawingml/2006/chart">
            <c:chart xmlns:c="http://schemas.openxmlformats.org/drawingml/2006/chart" xmlns:r="http://schemas.openxmlformats.org/officeDocument/2006/relationships" r:id="rId5"/>
          </a:graphicData>
        </a:graphic>
      </p:graphicFrame>
      <p:sp>
        <p:nvSpPr>
          <p:cNvPr id="2" name="Номер слайда 1"/>
          <p:cNvSpPr>
            <a:spLocks noGrp="1"/>
          </p:cNvSpPr>
          <p:nvPr>
            <p:ph type="sldNum" sz="quarter" idx="12"/>
          </p:nvPr>
        </p:nvSpPr>
        <p:spPr/>
        <p:txBody>
          <a:bodyPr/>
          <a:lstStyle/>
          <a:p>
            <a:fld id="{B19B0651-EE4F-4900-A07F-96A6BFA9D0F0}" type="slidenum">
              <a:rPr lang="ru-RU" smtClean="0"/>
              <a:t>22</a:t>
            </a:fld>
            <a:endParaRPr lang="ru-RU"/>
          </a:p>
        </p:txBody>
      </p:sp>
    </p:spTree>
    <p:extLst>
      <p:ext uri="{BB962C8B-B14F-4D97-AF65-F5344CB8AC3E}">
        <p14:creationId xmlns:p14="http://schemas.microsoft.com/office/powerpoint/2010/main" val="5792171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3" name="Прямоугольник 2"/>
          <p:cNvSpPr/>
          <p:nvPr/>
        </p:nvSpPr>
        <p:spPr>
          <a:xfrm>
            <a:off x="0" y="3762501"/>
            <a:ext cx="9144000" cy="2554545"/>
          </a:xfrm>
          <a:prstGeom prst="rect">
            <a:avLst/>
          </a:prstGeom>
        </p:spPr>
        <p:txBody>
          <a:bodyPr wrap="square">
            <a:spAutoFit/>
          </a:bodyPr>
          <a:lstStyle/>
          <a:p>
            <a:pPr indent="450000" algn="just"/>
            <a:r>
              <a:rPr lang="ru-RU" sz="1600" i="1" dirty="0">
                <a:latin typeface="Times New Roman" panose="02020603050405020304" pitchFamily="18" charset="0"/>
                <a:cs typeface="Times New Roman" panose="02020603050405020304" pitchFamily="18" charset="0"/>
              </a:rPr>
              <a:t>В настоящее время проектирование городов и городских поселков немыслимо без четкого функционального зонирования их </a:t>
            </a:r>
            <a:r>
              <a:rPr lang="ru-RU" sz="1600" i="1" dirty="0" smtClean="0">
                <a:latin typeface="Times New Roman" panose="02020603050405020304" pitchFamily="18" charset="0"/>
                <a:cs typeface="Times New Roman" panose="02020603050405020304" pitchFamily="18" charset="0"/>
              </a:rPr>
              <a:t>территории, при помощи которого определяются </a:t>
            </a:r>
            <a:r>
              <a:rPr lang="ru-RU" sz="1600" i="1" dirty="0">
                <a:latin typeface="Times New Roman" panose="02020603050405020304" pitchFamily="18" charset="0"/>
                <a:cs typeface="Times New Roman" panose="02020603050405020304" pitchFamily="18" charset="0"/>
              </a:rPr>
              <a:t>транспортно-планировочные </a:t>
            </a:r>
            <a:r>
              <a:rPr lang="ru-RU" sz="1600" i="1" dirty="0" smtClean="0">
                <a:latin typeface="Times New Roman" panose="02020603050405020304" pitchFamily="18" charset="0"/>
                <a:cs typeface="Times New Roman" panose="02020603050405020304" pitchFamily="18" charset="0"/>
              </a:rPr>
              <a:t>районы. Необходимость </a:t>
            </a:r>
            <a:r>
              <a:rPr lang="ru-RU" sz="1600" i="1" dirty="0">
                <a:latin typeface="Times New Roman" panose="02020603050405020304" pitchFamily="18" charset="0"/>
                <a:cs typeface="Times New Roman" panose="02020603050405020304" pitchFamily="18" charset="0"/>
              </a:rPr>
              <a:t>такого разделения городской территории обусловлена стремлением улучшить систему обслуживания населения, путем организации ее центров в каждом отдельном планировочном районе.</a:t>
            </a:r>
          </a:p>
          <a:p>
            <a:pPr indent="450000"/>
            <a:r>
              <a:rPr lang="ru-RU" sz="1600" i="1" dirty="0">
                <a:latin typeface="Times New Roman" panose="02020603050405020304" pitchFamily="18" charset="0"/>
                <a:cs typeface="Times New Roman" panose="02020603050405020304" pitchFamily="18" charset="0"/>
              </a:rPr>
              <a:t>На основе транспортного районирования были проведены следующие мероприятия</a:t>
            </a:r>
            <a:r>
              <a:rPr lang="ru-RU" sz="1600" i="1"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ru-RU" sz="1600" i="1" dirty="0" smtClean="0">
                <a:latin typeface="Times New Roman" panose="02020603050405020304" pitchFamily="18" charset="0"/>
                <a:cs typeface="Times New Roman" panose="02020603050405020304" pitchFamily="18" charset="0"/>
              </a:rPr>
              <a:t>разработка методики и создание модели расчета транспортного спроса для транспортных и пассажирских перемещения;</a:t>
            </a:r>
          </a:p>
          <a:p>
            <a:pPr marL="285750" indent="-285750">
              <a:buFont typeface="Wingdings" panose="05000000000000000000" pitchFamily="2" charset="2"/>
              <a:buChar char="Ø"/>
            </a:pPr>
            <a:r>
              <a:rPr lang="ru-RU" sz="1600" i="1" dirty="0" smtClean="0">
                <a:latin typeface="Times New Roman" panose="02020603050405020304" pitchFamily="18" charset="0"/>
                <a:cs typeface="Times New Roman" panose="02020603050405020304" pitchFamily="18" charset="0"/>
              </a:rPr>
              <a:t>расчет перераспределения транспортных и пешеходных потоков;</a:t>
            </a:r>
          </a:p>
          <a:p>
            <a:pPr marL="285750" indent="-285750">
              <a:buFont typeface="Wingdings" panose="05000000000000000000" pitchFamily="2" charset="2"/>
              <a:buChar char="Ø"/>
            </a:pPr>
            <a:r>
              <a:rPr lang="ru-RU" sz="1600" i="1" dirty="0" smtClean="0">
                <a:latin typeface="Times New Roman" panose="02020603050405020304" pitchFamily="18" charset="0"/>
                <a:cs typeface="Times New Roman" panose="02020603050405020304" pitchFamily="18" charset="0"/>
              </a:rPr>
              <a:t>разработка вариантов транспортной макромодели прогнозных лет.</a:t>
            </a:r>
            <a:endParaRPr lang="ru-RU" sz="1600" i="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836712"/>
            <a:ext cx="3601218" cy="2443333"/>
          </a:xfrm>
          <a:prstGeom prst="rect">
            <a:avLst/>
          </a:prstGeom>
          <a:effectLst>
            <a:glow rad="101600">
              <a:srgbClr val="00B0F0">
                <a:alpha val="60000"/>
              </a:srgbClr>
            </a:glow>
          </a:effec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836712"/>
            <a:ext cx="3528392" cy="2443333"/>
          </a:xfrm>
          <a:prstGeom prst="rect">
            <a:avLst/>
          </a:prstGeom>
          <a:effectLst>
            <a:glow rad="101600">
              <a:srgbClr val="92D050">
                <a:alpha val="60000"/>
              </a:srgbClr>
            </a:glow>
          </a:effectLst>
        </p:spPr>
      </p:pic>
      <p:sp>
        <p:nvSpPr>
          <p:cNvPr id="5" name="Номер слайда 4"/>
          <p:cNvSpPr>
            <a:spLocks noGrp="1"/>
          </p:cNvSpPr>
          <p:nvPr>
            <p:ph type="sldNum" sz="quarter" idx="12"/>
          </p:nvPr>
        </p:nvSpPr>
        <p:spPr/>
        <p:txBody>
          <a:bodyPr/>
          <a:lstStyle/>
          <a:p>
            <a:fld id="{B19B0651-EE4F-4900-A07F-96A6BFA9D0F0}" type="slidenum">
              <a:rPr lang="ru-RU" smtClean="0"/>
              <a:t>23</a:t>
            </a:fld>
            <a:endParaRPr lang="ru-RU"/>
          </a:p>
        </p:txBody>
      </p:sp>
      <p:sp>
        <p:nvSpPr>
          <p:cNvPr id="8" name="Прямоугольник 7"/>
          <p:cNvSpPr/>
          <p:nvPr/>
        </p:nvSpPr>
        <p:spPr>
          <a:xfrm>
            <a:off x="-21812" y="-22210"/>
            <a:ext cx="9143999"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3200" dirty="0">
                <a:latin typeface="Times New Roman" pitchFamily="18" charset="0"/>
                <a:cs typeface="Times New Roman" pitchFamily="18" charset="0"/>
              </a:rPr>
              <a:t>Этап </a:t>
            </a:r>
            <a:r>
              <a:rPr lang="en-US" sz="3200" dirty="0" smtClean="0">
                <a:latin typeface="Times New Roman" pitchFamily="18" charset="0"/>
                <a:cs typeface="Times New Roman" pitchFamily="18" charset="0"/>
              </a:rPr>
              <a:t>II</a:t>
            </a:r>
            <a:r>
              <a:rPr lang="ru-RU" sz="3200" dirty="0" smtClean="0">
                <a:latin typeface="Times New Roman" pitchFamily="18" charset="0"/>
                <a:cs typeface="Times New Roman" pitchFamily="18" charset="0"/>
              </a:rPr>
              <a:t>. Разработка транспортной модели г. Могоча</a:t>
            </a:r>
            <a:endParaRPr lang="ru-RU" sz="3200" dirty="0">
              <a:latin typeface="Times New Roman" pitchFamily="18" charset="0"/>
              <a:cs typeface="Times New Roman" pitchFamily="18" charset="0"/>
            </a:endParaRPr>
          </a:p>
        </p:txBody>
      </p:sp>
    </p:spTree>
    <p:extLst>
      <p:ext uri="{BB962C8B-B14F-4D97-AF65-F5344CB8AC3E}">
        <p14:creationId xmlns:p14="http://schemas.microsoft.com/office/powerpoint/2010/main" val="505853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19B0651-EE4F-4900-A07F-96A6BFA9D0F0}" type="slidenum">
              <a:rPr lang="ru-RU" smtClean="0"/>
              <a:t>24</a:t>
            </a:fld>
            <a:endParaRPr lang="ru-RU"/>
          </a:p>
        </p:txBody>
      </p:sp>
      <p:pic>
        <p:nvPicPr>
          <p:cNvPr id="3" name="Рисунок 2" descr="P:\5_Дорнадзор\6_Проекты\05_Проработки\1_Дорнадзор\Мельников проработки\Могоча\Транспортные районы.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0648"/>
            <a:ext cx="5220072" cy="5905718"/>
          </a:xfrm>
          <a:prstGeom prst="rect">
            <a:avLst/>
          </a:prstGeom>
          <a:noFill/>
          <a:ln>
            <a:noFill/>
          </a:ln>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5" name="Прямоугольник 4"/>
          <p:cNvSpPr/>
          <p:nvPr/>
        </p:nvSpPr>
        <p:spPr>
          <a:xfrm>
            <a:off x="5267950" y="1916832"/>
            <a:ext cx="3851920"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dirty="0" smtClean="0">
                <a:latin typeface="Times New Roman" pitchFamily="18" charset="0"/>
                <a:cs typeface="Times New Roman" pitchFamily="18" charset="0"/>
              </a:rPr>
              <a:t>Районирование г. Могоча на транспортные районы</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197346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6" name="Прямоугольник 5"/>
          <p:cNvSpPr/>
          <p:nvPr/>
        </p:nvSpPr>
        <p:spPr>
          <a:xfrm>
            <a:off x="5300654" y="1916832"/>
            <a:ext cx="3851920"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dirty="0" smtClean="0">
                <a:latin typeface="Times New Roman" pitchFamily="18" charset="0"/>
                <a:cs typeface="Times New Roman" pitchFamily="18" charset="0"/>
              </a:rPr>
              <a:t>Картограмма распределения загрузки на УДС в пиковый период</a:t>
            </a:r>
            <a:endParaRPr lang="ru-RU"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19B0651-EE4F-4900-A07F-96A6BFA9D0F0}" type="slidenum">
              <a:rPr lang="ru-RU" smtClean="0"/>
              <a:t>25</a:t>
            </a:fld>
            <a:endParaRPr lang="ru-RU"/>
          </a:p>
        </p:txBody>
      </p:sp>
      <p:pic>
        <p:nvPicPr>
          <p:cNvPr id="8" name="Рисунок 7" descr="P:\5_Дорнадзор\6_Проекты\05_Проработки\1_Дорнадзор\Мельников проработки\Могоча\Загрузка.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648"/>
            <a:ext cx="5148064" cy="5976663"/>
          </a:xfrm>
          <a:prstGeom prst="rect">
            <a:avLst/>
          </a:prstGeom>
          <a:noFill/>
          <a:ln>
            <a:noFill/>
          </a:ln>
        </p:spPr>
      </p:pic>
    </p:spTree>
    <p:extLst>
      <p:ext uri="{BB962C8B-B14F-4D97-AF65-F5344CB8AC3E}">
        <p14:creationId xmlns:p14="http://schemas.microsoft.com/office/powerpoint/2010/main" val="1716780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7" name="Прямоугольник 6"/>
          <p:cNvSpPr/>
          <p:nvPr/>
        </p:nvSpPr>
        <p:spPr>
          <a:xfrm>
            <a:off x="5580112" y="1916832"/>
            <a:ext cx="3347864"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dirty="0" smtClean="0">
                <a:latin typeface="Times New Roman" pitchFamily="18" charset="0"/>
                <a:cs typeface="Times New Roman" pitchFamily="18" charset="0"/>
              </a:rPr>
              <a:t>Картограмма распределения интенсивности транспортных потоков на УДС в пиковый период</a:t>
            </a:r>
            <a:endParaRPr lang="ru-RU"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19B0651-EE4F-4900-A07F-96A6BFA9D0F0}" type="slidenum">
              <a:rPr lang="ru-RU" smtClean="0"/>
              <a:t>26</a:t>
            </a:fld>
            <a:endParaRPr lang="ru-RU"/>
          </a:p>
        </p:txBody>
      </p:sp>
      <p:pic>
        <p:nvPicPr>
          <p:cNvPr id="6" name="Рисунок 5" descr="P:\5_Дорнадзор\6_Проекты\05_Проработки\1_Дорнадзор\Мельников проработки\Могоча\интенсивность.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01" y="188640"/>
            <a:ext cx="5473476" cy="5776689"/>
          </a:xfrm>
          <a:prstGeom prst="rect">
            <a:avLst/>
          </a:prstGeom>
          <a:noFill/>
          <a:ln>
            <a:noFill/>
          </a:ln>
        </p:spPr>
      </p:pic>
    </p:spTree>
    <p:extLst>
      <p:ext uri="{BB962C8B-B14F-4D97-AF65-F5344CB8AC3E}">
        <p14:creationId xmlns:p14="http://schemas.microsoft.com/office/powerpoint/2010/main" val="21658770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19B0651-EE4F-4900-A07F-96A6BFA9D0F0}" type="slidenum">
              <a:rPr lang="ru-RU" smtClean="0"/>
              <a:t>27</a:t>
            </a:fld>
            <a:endParaRPr lang="ru-RU"/>
          </a:p>
        </p:txBody>
      </p:sp>
      <p:pic>
        <p:nvPicPr>
          <p:cNvPr id="3" name="Рисунок 2" descr="P:\5_Дорнадзор\6_Проекты\05_Проработки\1_Дорнадзор\Мельников проработки\Могоча\CO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2656"/>
            <a:ext cx="5426933" cy="5675015"/>
          </a:xfrm>
          <a:prstGeom prst="rect">
            <a:avLst/>
          </a:prstGeom>
          <a:noFill/>
          <a:ln>
            <a:noFill/>
          </a:ln>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6" name="Прямоугольник 5"/>
          <p:cNvSpPr/>
          <p:nvPr/>
        </p:nvSpPr>
        <p:spPr>
          <a:xfrm>
            <a:off x="5580112" y="1916832"/>
            <a:ext cx="3347864"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dirty="0" smtClean="0">
                <a:latin typeface="Times New Roman" pitchFamily="18" charset="0"/>
                <a:cs typeface="Times New Roman" pitchFamily="18" charset="0"/>
              </a:rPr>
              <a:t>Картограмма распределения выбросов вредных веществ (СО2) по УДС в пиковый период</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012008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19B0651-EE4F-4900-A07F-96A6BFA9D0F0}" type="slidenum">
              <a:rPr lang="ru-RU" smtClean="0"/>
              <a:t>28</a:t>
            </a:fld>
            <a:endParaRPr lang="ru-RU"/>
          </a:p>
        </p:txBody>
      </p:sp>
      <p:pic>
        <p:nvPicPr>
          <p:cNvPr id="3" name="Рисунок 2" descr="P:\5_Дорнадзор\6_Проекты\05_Проработки\1_Дорнадзор\Мельников проработки\Могоча\NO_X.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0648"/>
            <a:ext cx="5436096" cy="5708744"/>
          </a:xfrm>
          <a:prstGeom prst="rect">
            <a:avLst/>
          </a:prstGeom>
          <a:noFill/>
          <a:ln>
            <a:noFill/>
          </a:ln>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5" name="Прямоугольник 4"/>
          <p:cNvSpPr/>
          <p:nvPr/>
        </p:nvSpPr>
        <p:spPr>
          <a:xfrm>
            <a:off x="5580112" y="1916832"/>
            <a:ext cx="3347864"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dirty="0" smtClean="0">
                <a:latin typeface="Times New Roman" pitchFamily="18" charset="0"/>
                <a:cs typeface="Times New Roman" pitchFamily="18" charset="0"/>
              </a:rPr>
              <a:t>Картограмма распределения выбросов вредных веществ (</a:t>
            </a:r>
            <a:r>
              <a:rPr lang="en-US" dirty="0" smtClean="0">
                <a:latin typeface="Times New Roman" pitchFamily="18" charset="0"/>
                <a:cs typeface="Times New Roman" pitchFamily="18" charset="0"/>
              </a:rPr>
              <a:t>NOx</a:t>
            </a:r>
            <a:r>
              <a:rPr lang="ru-RU" dirty="0" smtClean="0">
                <a:latin typeface="Times New Roman" pitchFamily="18" charset="0"/>
                <a:cs typeface="Times New Roman" pitchFamily="18" charset="0"/>
              </a:rPr>
              <a:t>) по УДС в пиковый период</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362853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4" name="Прямоугольник 3"/>
          <p:cNvSpPr/>
          <p:nvPr/>
        </p:nvSpPr>
        <p:spPr>
          <a:xfrm>
            <a:off x="179512" y="4808573"/>
            <a:ext cx="5040560"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dirty="0" smtClean="0">
                <a:latin typeface="Times New Roman" pitchFamily="18" charset="0"/>
                <a:cs typeface="Times New Roman" pitchFamily="18" charset="0"/>
              </a:rPr>
              <a:t>Мероприятия на краткосрочную перспективу</a:t>
            </a:r>
            <a:endParaRPr lang="ru-RU" dirty="0">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B19B0651-EE4F-4900-A07F-96A6BFA9D0F0}" type="slidenum">
              <a:rPr lang="ru-RU" smtClean="0"/>
              <a:t>29</a:t>
            </a:fld>
            <a:endParaRPr lang="ru-RU"/>
          </a:p>
        </p:txBody>
      </p:sp>
      <p:pic>
        <p:nvPicPr>
          <p:cNvPr id="6" name="Рисунок 5" descr="P:\5_Дорнадзор\6_Проекты\05_Проработки\1_Дорнадзор\Мельников проработки\Могоча\Мероприятия 0-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60648"/>
            <a:ext cx="7992888" cy="4141242"/>
          </a:xfrm>
          <a:prstGeom prst="rect">
            <a:avLst/>
          </a:prstGeom>
          <a:noFill/>
          <a:ln>
            <a:noFill/>
          </a:ln>
        </p:spPr>
      </p:pic>
    </p:spTree>
    <p:extLst>
      <p:ext uri="{BB962C8B-B14F-4D97-AF65-F5344CB8AC3E}">
        <p14:creationId xmlns:p14="http://schemas.microsoft.com/office/powerpoint/2010/main" val="2412582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4" name="Прямоугольник 3"/>
          <p:cNvSpPr/>
          <p:nvPr/>
        </p:nvSpPr>
        <p:spPr>
          <a:xfrm>
            <a:off x="-10906" y="1112346"/>
            <a:ext cx="9154905"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ru-RU" sz="3200" dirty="0" smtClean="0">
                <a:latin typeface="Times New Roman" pitchFamily="18" charset="0"/>
                <a:cs typeface="Times New Roman" pitchFamily="18" charset="0"/>
              </a:rPr>
              <a:t>Этап </a:t>
            </a:r>
            <a:r>
              <a:rPr lang="en-US" sz="3200" dirty="0" smtClean="0">
                <a:latin typeface="Times New Roman" pitchFamily="18" charset="0"/>
                <a:cs typeface="Times New Roman" pitchFamily="18" charset="0"/>
              </a:rPr>
              <a:t>I</a:t>
            </a:r>
            <a:r>
              <a:rPr lang="ru-RU" sz="3200" dirty="0" smtClean="0">
                <a:latin typeface="Times New Roman" pitchFamily="18" charset="0"/>
                <a:cs typeface="Times New Roman" pitchFamily="18" charset="0"/>
              </a:rPr>
              <a:t>. Сбор и анализ системных данных</a:t>
            </a:r>
            <a:endParaRPr lang="ru-RU" sz="3200" dirty="0">
              <a:latin typeface="Times New Roman" pitchFamily="18" charset="0"/>
              <a:cs typeface="Times New Roman" pitchFamily="18"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51" y="2383269"/>
            <a:ext cx="3236138" cy="23673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2379485"/>
            <a:ext cx="3108186" cy="236732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3563" y="4149080"/>
            <a:ext cx="3240360" cy="2230183"/>
          </a:xfrm>
          <a:prstGeom prst="ellipse">
            <a:avLst/>
          </a:prstGeom>
          <a:ln>
            <a:noFill/>
          </a:ln>
          <a:effectLst>
            <a:softEdge rad="112500"/>
          </a:effectLst>
        </p:spPr>
      </p:pic>
      <p:sp>
        <p:nvSpPr>
          <p:cNvPr id="3" name="Номер слайда 2"/>
          <p:cNvSpPr>
            <a:spLocks noGrp="1"/>
          </p:cNvSpPr>
          <p:nvPr>
            <p:ph type="sldNum" sz="quarter" idx="12"/>
          </p:nvPr>
        </p:nvSpPr>
        <p:spPr/>
        <p:txBody>
          <a:bodyPr/>
          <a:lstStyle/>
          <a:p>
            <a:fld id="{B19B0651-EE4F-4900-A07F-96A6BFA9D0F0}" type="slidenum">
              <a:rPr lang="ru-RU" smtClean="0"/>
              <a:t>3</a:t>
            </a:fld>
            <a:endParaRPr lang="ru-RU"/>
          </a:p>
        </p:txBody>
      </p:sp>
    </p:spTree>
    <p:extLst>
      <p:ext uri="{BB962C8B-B14F-4D97-AF65-F5344CB8AC3E}">
        <p14:creationId xmlns:p14="http://schemas.microsoft.com/office/powerpoint/2010/main" val="42292330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30" y="4365104"/>
            <a:ext cx="3320370" cy="1994265"/>
          </a:xfrm>
          <a:prstGeom prst="rect">
            <a:avLst/>
          </a:prstGeom>
        </p:spPr>
      </p:pic>
      <p:sp>
        <p:nvSpPr>
          <p:cNvPr id="5" name="Номер слайда 4"/>
          <p:cNvSpPr>
            <a:spLocks noGrp="1"/>
          </p:cNvSpPr>
          <p:nvPr>
            <p:ph type="sldNum" sz="quarter" idx="12"/>
          </p:nvPr>
        </p:nvSpPr>
        <p:spPr/>
        <p:txBody>
          <a:bodyPr/>
          <a:lstStyle/>
          <a:p>
            <a:fld id="{B19B0651-EE4F-4900-A07F-96A6BFA9D0F0}" type="slidenum">
              <a:rPr lang="ru-RU" smtClean="0"/>
              <a:t>30</a:t>
            </a:fld>
            <a:endParaRPr lang="ru-RU"/>
          </a:p>
        </p:txBody>
      </p:sp>
      <p:pic>
        <p:nvPicPr>
          <p:cNvPr id="6" name="Рисунок 5" descr="P:\5_Дорнадзор\6_Проекты\05_Проработки\1_Дорнадзор\Мельников проработки\Могоча\Мероприятия 6-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8640"/>
            <a:ext cx="5634508" cy="6047447"/>
          </a:xfrm>
          <a:prstGeom prst="rect">
            <a:avLst/>
          </a:prstGeom>
          <a:noFill/>
          <a:ln>
            <a:noFill/>
          </a:ln>
        </p:spPr>
      </p:pic>
      <p:sp>
        <p:nvSpPr>
          <p:cNvPr id="7" name="Прямоугольник 6"/>
          <p:cNvSpPr/>
          <p:nvPr/>
        </p:nvSpPr>
        <p:spPr>
          <a:xfrm>
            <a:off x="5634508" y="2060848"/>
            <a:ext cx="3411352"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dirty="0" smtClean="0">
                <a:latin typeface="Times New Roman" pitchFamily="18" charset="0"/>
                <a:cs typeface="Times New Roman" pitchFamily="18" charset="0"/>
              </a:rPr>
              <a:t>Мероприятия на среднесрочную перспективу</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7741301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5" name="Номер слайда 4"/>
          <p:cNvSpPr>
            <a:spLocks noGrp="1"/>
          </p:cNvSpPr>
          <p:nvPr>
            <p:ph type="sldNum" sz="quarter" idx="12"/>
          </p:nvPr>
        </p:nvSpPr>
        <p:spPr/>
        <p:txBody>
          <a:bodyPr/>
          <a:lstStyle/>
          <a:p>
            <a:fld id="{B19B0651-EE4F-4900-A07F-96A6BFA9D0F0}" type="slidenum">
              <a:rPr lang="ru-RU" smtClean="0"/>
              <a:t>31</a:t>
            </a:fld>
            <a:endParaRPr lang="ru-RU"/>
          </a:p>
        </p:txBody>
      </p:sp>
      <p:sp>
        <p:nvSpPr>
          <p:cNvPr id="6" name="Прямоугольник 5"/>
          <p:cNvSpPr/>
          <p:nvPr/>
        </p:nvSpPr>
        <p:spPr>
          <a:xfrm>
            <a:off x="5724128" y="2204864"/>
            <a:ext cx="3672408"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dirty="0" smtClean="0">
                <a:latin typeface="Times New Roman" pitchFamily="18" charset="0"/>
                <a:cs typeface="Times New Roman" pitchFamily="18" charset="0"/>
              </a:rPr>
              <a:t>Мероприятия на долгосрочную перспективу</a:t>
            </a:r>
            <a:endParaRPr lang="ru-RU" dirty="0">
              <a:latin typeface="Times New Roman" pitchFamily="18" charset="0"/>
              <a:cs typeface="Times New Roman" pitchFamily="18" charset="0"/>
            </a:endParaRPr>
          </a:p>
        </p:txBody>
      </p:sp>
      <p:pic>
        <p:nvPicPr>
          <p:cNvPr id="7" name="Рисунок 6" descr="P:\5_Дорнадзор\6_Проекты\05_Проработки\1_Дорнадзор\Мельников проработки\Могоча\Мероприятия 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2" y="116632"/>
            <a:ext cx="5940425" cy="6022340"/>
          </a:xfrm>
          <a:prstGeom prst="rect">
            <a:avLst/>
          </a:prstGeom>
          <a:noFill/>
          <a:ln>
            <a:noFill/>
          </a:ln>
        </p:spPr>
      </p:pic>
    </p:spTree>
    <p:extLst>
      <p:ext uri="{BB962C8B-B14F-4D97-AF65-F5344CB8AC3E}">
        <p14:creationId xmlns:p14="http://schemas.microsoft.com/office/powerpoint/2010/main" val="488903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3" name="Прямоугольник 2"/>
          <p:cNvSpPr/>
          <p:nvPr/>
        </p:nvSpPr>
        <p:spPr>
          <a:xfrm>
            <a:off x="16697" y="335956"/>
            <a:ext cx="9143998" cy="10772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3200" dirty="0">
                <a:latin typeface="Times New Roman" pitchFamily="18" charset="0"/>
                <a:cs typeface="Times New Roman" pitchFamily="18" charset="0"/>
              </a:rPr>
              <a:t>Этап </a:t>
            </a:r>
            <a:r>
              <a:rPr lang="en-US" sz="3200" dirty="0" smtClean="0">
                <a:latin typeface="Times New Roman" pitchFamily="18" charset="0"/>
                <a:cs typeface="Times New Roman" pitchFamily="18" charset="0"/>
              </a:rPr>
              <a:t>II</a:t>
            </a:r>
            <a:r>
              <a:rPr lang="en-US" sz="3200" dirty="0">
                <a:latin typeface="Times New Roman" pitchFamily="18" charset="0"/>
                <a:cs typeface="Times New Roman" pitchFamily="18" charset="0"/>
              </a:rPr>
              <a:t>I</a:t>
            </a:r>
            <a:r>
              <a:rPr lang="ru-RU" sz="3200" dirty="0" smtClean="0">
                <a:latin typeface="Times New Roman" pitchFamily="18" charset="0"/>
                <a:cs typeface="Times New Roman" pitchFamily="18" charset="0"/>
              </a:rPr>
              <a:t>. </a:t>
            </a:r>
            <a:r>
              <a:rPr lang="ru-RU" sz="3200" dirty="0">
                <a:latin typeface="Times New Roman" pitchFamily="18" charset="0"/>
                <a:cs typeface="Times New Roman" pitchFamily="18" charset="0"/>
              </a:rPr>
              <a:t>Разработка </a:t>
            </a:r>
            <a:r>
              <a:rPr lang="ru-RU" sz="3200" dirty="0" smtClean="0">
                <a:latin typeface="Times New Roman" pitchFamily="18" charset="0"/>
                <a:cs typeface="Times New Roman" pitchFamily="18" charset="0"/>
              </a:rPr>
              <a:t>моделей ключевых транспортных узлов</a:t>
            </a:r>
            <a:endParaRPr lang="ru-RU" sz="3200" dirty="0">
              <a:latin typeface="Times New Roman" pitchFamily="18" charset="0"/>
              <a:cs typeface="Times New Roman"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4292" y="1607465"/>
            <a:ext cx="2915818" cy="2209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594" y="1626452"/>
            <a:ext cx="2915818" cy="22095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215" y="1620663"/>
            <a:ext cx="2708593" cy="22095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4292" y="4011293"/>
            <a:ext cx="2915818" cy="22299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Номер слайда 7"/>
          <p:cNvSpPr>
            <a:spLocks noGrp="1"/>
          </p:cNvSpPr>
          <p:nvPr>
            <p:ph type="sldNum" sz="quarter" idx="12"/>
          </p:nvPr>
        </p:nvSpPr>
        <p:spPr/>
        <p:txBody>
          <a:bodyPr/>
          <a:lstStyle/>
          <a:p>
            <a:fld id="{B19B0651-EE4F-4900-A07F-96A6BFA9D0F0}" type="slidenum">
              <a:rPr lang="ru-RU" smtClean="0"/>
              <a:t>32</a:t>
            </a:fld>
            <a:endParaRPr lang="ru-RU"/>
          </a:p>
        </p:txBody>
      </p:sp>
    </p:spTree>
    <p:extLst>
      <p:ext uri="{BB962C8B-B14F-4D97-AF65-F5344CB8AC3E}">
        <p14:creationId xmlns:p14="http://schemas.microsoft.com/office/powerpoint/2010/main" val="35021114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pic>
        <p:nvPicPr>
          <p:cNvPr id="3" name="Рисунок 2"/>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28800"/>
            <a:ext cx="3943012" cy="3627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4281400" y="2656128"/>
            <a:ext cx="4831323"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50000" algn="just">
              <a:spcAft>
                <a:spcPts val="0"/>
              </a:spcAft>
              <a:tabLst>
                <a:tab pos="1257300" algn="l"/>
              </a:tabLst>
            </a:pPr>
            <a:r>
              <a:rPr lang="ru-RU" sz="1600" i="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качестве разработки моделей ключевых транспортных </a:t>
            </a:r>
            <a:r>
              <a:rPr lang="ru-RU" sz="1600" i="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узлов </a:t>
            </a:r>
            <a:r>
              <a:rPr lang="ru-RU" sz="1600" i="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будет использовано имитационное моделирование на микроуровне для:</a:t>
            </a:r>
            <a:endParaRPr lang="ru-RU" sz="1600" i="1" dirty="0">
              <a:latin typeface="Times New Roman" panose="02020603050405020304" pitchFamily="18" charset="0"/>
              <a:ea typeface="Calibri" panose="020F0502020204030204" pitchFamily="34" charset="0"/>
              <a:cs typeface="Times New Roman" panose="02020603050405020304" pitchFamily="18" charset="0"/>
            </a:endParaRPr>
          </a:p>
          <a:p>
            <a:pPr lvl="0" indent="450000" algn="just">
              <a:spcAft>
                <a:spcPts val="0"/>
              </a:spcAft>
              <a:buFont typeface="+mj-lt"/>
              <a:buAutoNum type="arabicPeriod"/>
              <a:tabLst>
                <a:tab pos="630555" algn="l"/>
              </a:tabLst>
            </a:pPr>
            <a:r>
              <a:rPr lang="ru-RU" sz="1600" i="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Перекресток Комсомольская ул. – Клубная ул.</a:t>
            </a:r>
            <a:endParaRPr lang="ru-RU" sz="1600" i="1" dirty="0">
              <a:latin typeface="Times New Roman" panose="02020603050405020304" pitchFamily="18" charset="0"/>
              <a:ea typeface="Calibri" panose="020F0502020204030204" pitchFamily="34" charset="0"/>
              <a:cs typeface="Times New Roman" panose="02020603050405020304" pitchFamily="18" charset="0"/>
            </a:endParaRPr>
          </a:p>
          <a:p>
            <a:pPr lvl="0" indent="450000" algn="just">
              <a:spcAft>
                <a:spcPts val="0"/>
              </a:spcAft>
              <a:buFont typeface="+mj-lt"/>
              <a:buAutoNum type="arabicPeriod"/>
              <a:tabLst>
                <a:tab pos="630555" algn="l"/>
              </a:tabLst>
            </a:pPr>
            <a:r>
              <a:rPr lang="ru-RU" sz="1600" i="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Перекресток Комсомольская ул. – ул. </a:t>
            </a:r>
            <a:r>
              <a:rPr lang="ru-RU" sz="1600" i="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Шулешко</a:t>
            </a:r>
            <a:r>
              <a:rPr lang="ru-RU" sz="16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p>
          <a:p>
            <a:pPr lvl="0" indent="450000" algn="just">
              <a:spcAft>
                <a:spcPts val="0"/>
              </a:spcAft>
              <a:tabLst>
                <a:tab pos="630555" algn="l"/>
              </a:tabLst>
            </a:pPr>
            <a:r>
              <a:rPr lang="ru-RU" sz="1600" i="1"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Для моделирования</a:t>
            </a:r>
            <a:r>
              <a:rPr lang="ru-RU" sz="1600" i="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ru-RU" sz="1600" i="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процесса дорожного движения</a:t>
            </a:r>
            <a:r>
              <a:rPr lang="ru-RU" sz="1600" i="1"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был использован программный комплекс </a:t>
            </a:r>
            <a:r>
              <a:rPr lang="en-US" sz="1600" i="1" dirty="0" err="1"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Aimsun</a:t>
            </a:r>
            <a:r>
              <a:rPr lang="en-US" sz="1600" i="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endParaRPr lang="ru-RU" sz="16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0" y="349421"/>
            <a:ext cx="9144000" cy="8309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400" dirty="0">
                <a:latin typeface="Times New Roman" panose="02020603050405020304" pitchFamily="18" charset="0"/>
                <a:ea typeface="Calibri" panose="020F0502020204030204" pitchFamily="34" charset="0"/>
              </a:rPr>
              <a:t>Проведение транспортных обследований с целью установления параметров транспортных потоков в ключевых транспортных узлах </a:t>
            </a:r>
            <a:endParaRPr lang="ru-RU" sz="2400" dirty="0"/>
          </a:p>
        </p:txBody>
      </p:sp>
      <p:sp>
        <p:nvSpPr>
          <p:cNvPr id="6" name="Номер слайда 5"/>
          <p:cNvSpPr>
            <a:spLocks noGrp="1"/>
          </p:cNvSpPr>
          <p:nvPr>
            <p:ph type="sldNum" sz="quarter" idx="12"/>
          </p:nvPr>
        </p:nvSpPr>
        <p:spPr/>
        <p:txBody>
          <a:bodyPr/>
          <a:lstStyle/>
          <a:p>
            <a:fld id="{B19B0651-EE4F-4900-A07F-96A6BFA9D0F0}" type="slidenum">
              <a:rPr lang="ru-RU" smtClean="0"/>
              <a:t>33</a:t>
            </a:fld>
            <a:endParaRPr lang="ru-RU"/>
          </a:p>
        </p:txBody>
      </p:sp>
    </p:spTree>
    <p:extLst>
      <p:ext uri="{BB962C8B-B14F-4D97-AF65-F5344CB8AC3E}">
        <p14:creationId xmlns:p14="http://schemas.microsoft.com/office/powerpoint/2010/main" val="32802779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graphicFrame>
        <p:nvGraphicFramePr>
          <p:cNvPr id="7" name="Схема 6"/>
          <p:cNvGraphicFramePr/>
          <p:nvPr>
            <p:extLst>
              <p:ext uri="{D42A27DB-BD31-4B8C-83A1-F6EECF244321}">
                <p14:modId xmlns:p14="http://schemas.microsoft.com/office/powerpoint/2010/main" val="452579886"/>
              </p:ext>
            </p:extLst>
          </p:nvPr>
        </p:nvGraphicFramePr>
        <p:xfrm>
          <a:off x="4698430" y="332655"/>
          <a:ext cx="4176464" cy="3994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Схема 8"/>
          <p:cNvGraphicFramePr/>
          <p:nvPr>
            <p:extLst>
              <p:ext uri="{D42A27DB-BD31-4B8C-83A1-F6EECF244321}">
                <p14:modId xmlns:p14="http://schemas.microsoft.com/office/powerpoint/2010/main" val="272760411"/>
              </p:ext>
            </p:extLst>
          </p:nvPr>
        </p:nvGraphicFramePr>
        <p:xfrm>
          <a:off x="0" y="332655"/>
          <a:ext cx="4698430" cy="39963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Прямоугольник 9"/>
          <p:cNvSpPr/>
          <p:nvPr/>
        </p:nvSpPr>
        <p:spPr>
          <a:xfrm>
            <a:off x="0" y="4330773"/>
            <a:ext cx="9144000" cy="1815882"/>
          </a:xfrm>
          <a:prstGeom prst="rect">
            <a:avLst/>
          </a:prstGeom>
        </p:spPr>
        <p:txBody>
          <a:bodyPr wrap="square">
            <a:spAutoFit/>
          </a:bodyPr>
          <a:lstStyle/>
          <a:p>
            <a:pPr indent="450000" algn="just"/>
            <a:r>
              <a:rPr lang="ru-RU" sz="1600" i="1" dirty="0" smtClean="0">
                <a:latin typeface="Times New Roman" panose="02020603050405020304" pitchFamily="18" charset="0"/>
                <a:cs typeface="Times New Roman" panose="02020603050405020304" pitchFamily="18" charset="0"/>
              </a:rPr>
              <a:t>Моделирование выбранных транспортных узлов позволило рассчитать такие параметры транспортных потоков, как:</a:t>
            </a:r>
          </a:p>
          <a:p>
            <a:pPr marL="285750" indent="-285750" algn="just">
              <a:buFont typeface="Arial" panose="020B0604020202020204" pitchFamily="34" charset="0"/>
              <a:buChar char="•"/>
            </a:pPr>
            <a:r>
              <a:rPr lang="ru-RU" sz="1600" i="1" dirty="0" smtClean="0">
                <a:latin typeface="Times New Roman" panose="02020603050405020304" pitchFamily="18" charset="0"/>
                <a:cs typeface="Times New Roman" panose="02020603050405020304" pitchFamily="18" charset="0"/>
              </a:rPr>
              <a:t>время в пути, с./км.;</a:t>
            </a:r>
          </a:p>
          <a:p>
            <a:pPr marL="285750" indent="-285750" algn="just">
              <a:buFont typeface="Arial" panose="020B0604020202020204" pitchFamily="34" charset="0"/>
              <a:buChar char="•"/>
            </a:pPr>
            <a:r>
              <a:rPr lang="ru-RU" sz="1600" i="1" dirty="0" smtClean="0">
                <a:latin typeface="Times New Roman" panose="02020603050405020304" pitchFamily="18" charset="0"/>
                <a:cs typeface="Times New Roman" panose="02020603050405020304" pitchFamily="18" charset="0"/>
              </a:rPr>
              <a:t>время задержки, с./км.;</a:t>
            </a:r>
          </a:p>
          <a:p>
            <a:pPr marL="285750" indent="-285750" algn="just">
              <a:buFont typeface="Arial" panose="020B0604020202020204" pitchFamily="34" charset="0"/>
              <a:buChar char="•"/>
            </a:pPr>
            <a:r>
              <a:rPr lang="ru-RU" sz="1600" i="1" dirty="0" smtClean="0">
                <a:latin typeface="Times New Roman" panose="02020603050405020304" pitchFamily="18" charset="0"/>
                <a:cs typeface="Times New Roman" panose="02020603050405020304" pitchFamily="18" charset="0"/>
              </a:rPr>
              <a:t>плотность, авт./км.;</a:t>
            </a:r>
          </a:p>
          <a:p>
            <a:pPr marL="285750" indent="-285750" algn="just">
              <a:buFont typeface="Arial" panose="020B0604020202020204" pitchFamily="34" charset="0"/>
              <a:buChar char="•"/>
            </a:pPr>
            <a:r>
              <a:rPr lang="ru-RU" sz="1600" i="1" dirty="0" smtClean="0">
                <a:latin typeface="Times New Roman" panose="02020603050405020304" pitchFamily="18" charset="0"/>
                <a:cs typeface="Times New Roman" panose="02020603050405020304" pitchFamily="18" charset="0"/>
              </a:rPr>
              <a:t>средняя скорость транспортного узла, км./ч.;</a:t>
            </a:r>
          </a:p>
          <a:p>
            <a:pPr marL="285750" indent="-285750" algn="just">
              <a:buFont typeface="Arial" panose="020B0604020202020204" pitchFamily="34" charset="0"/>
              <a:buChar char="•"/>
            </a:pPr>
            <a:r>
              <a:rPr lang="ru-RU" sz="1600" i="1" dirty="0" smtClean="0">
                <a:latin typeface="Times New Roman" panose="02020603050405020304" pitchFamily="18" charset="0"/>
                <a:cs typeface="Times New Roman" panose="02020603050405020304" pitchFamily="18" charset="0"/>
              </a:rPr>
              <a:t>длина очереди затора, авт.</a:t>
            </a:r>
            <a:endParaRPr lang="ru-RU" sz="1600" i="1"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B19B0651-EE4F-4900-A07F-96A6BFA9D0F0}" type="slidenum">
              <a:rPr lang="ru-RU" smtClean="0"/>
              <a:t>34</a:t>
            </a:fld>
            <a:endParaRPr lang="ru-RU"/>
          </a:p>
        </p:txBody>
      </p:sp>
    </p:spTree>
    <p:extLst>
      <p:ext uri="{BB962C8B-B14F-4D97-AF65-F5344CB8AC3E}">
        <p14:creationId xmlns:p14="http://schemas.microsoft.com/office/powerpoint/2010/main" val="3709924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3" name="Прямоугольник 2"/>
          <p:cNvSpPr/>
          <p:nvPr/>
        </p:nvSpPr>
        <p:spPr>
          <a:xfrm>
            <a:off x="-12576" y="133934"/>
            <a:ext cx="9143999" cy="10772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3200" dirty="0">
                <a:latin typeface="Times New Roman" pitchFamily="18" charset="0"/>
                <a:cs typeface="Times New Roman" pitchFamily="18" charset="0"/>
              </a:rPr>
              <a:t>Этап </a:t>
            </a:r>
            <a:r>
              <a:rPr lang="en-US" sz="3200" dirty="0" smtClean="0">
                <a:latin typeface="Times New Roman" pitchFamily="18" charset="0"/>
                <a:cs typeface="Times New Roman" pitchFamily="18" charset="0"/>
              </a:rPr>
              <a:t>IV</a:t>
            </a:r>
            <a:r>
              <a:rPr lang="ru-RU" sz="3200" dirty="0" smtClean="0">
                <a:latin typeface="Times New Roman" pitchFamily="18" charset="0"/>
                <a:cs typeface="Times New Roman" pitchFamily="18" charset="0"/>
              </a:rPr>
              <a:t>. </a:t>
            </a:r>
            <a:r>
              <a:rPr lang="ru-RU" sz="3200" dirty="0">
                <a:latin typeface="Times New Roman" pitchFamily="18" charset="0"/>
                <a:cs typeface="Times New Roman" pitchFamily="18" charset="0"/>
              </a:rPr>
              <a:t>Разработка </a:t>
            </a:r>
            <a:r>
              <a:rPr lang="ru-RU" sz="3200" dirty="0" smtClean="0">
                <a:latin typeface="Times New Roman" pitchFamily="18" charset="0"/>
                <a:cs typeface="Times New Roman" pitchFamily="18" charset="0"/>
              </a:rPr>
              <a:t>мероприятий в рамках КСОДД на территории г. Могоча на прогнозные периоды</a:t>
            </a:r>
            <a:endParaRPr lang="ru-RU" sz="3200" dirty="0">
              <a:latin typeface="Times New Roman" pitchFamily="18" charset="0"/>
              <a:cs typeface="Times New Roman"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498" y="1988840"/>
            <a:ext cx="3096344" cy="2167012"/>
          </a:xfrm>
          <a:prstGeom prst="roundRect">
            <a:avLst>
              <a:gd name="adj" fmla="val 16667"/>
            </a:avLst>
          </a:prstGeom>
          <a:ln>
            <a:noFill/>
          </a:ln>
          <a:effectLst>
            <a:glow rad="101600">
              <a:srgbClr val="00B0F0">
                <a:alpha val="60000"/>
              </a:srgb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246" y="1988840"/>
            <a:ext cx="2967136" cy="2167012"/>
          </a:xfrm>
          <a:prstGeom prst="roundRect">
            <a:avLst>
              <a:gd name="adj" fmla="val 16667"/>
            </a:avLst>
          </a:prstGeom>
          <a:ln>
            <a:noFill/>
          </a:ln>
          <a:effectLst>
            <a:glow rad="101600">
              <a:srgbClr val="FFFF00">
                <a:alpha val="60000"/>
              </a:srgb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2469" y="3429000"/>
            <a:ext cx="2974150" cy="2167013"/>
          </a:xfrm>
          <a:prstGeom prst="rect">
            <a:avLst/>
          </a:prstGeom>
          <a:ln>
            <a:noFill/>
          </a:ln>
          <a:effectLst>
            <a:glow rad="228600">
              <a:schemeClr val="accent1">
                <a:satMod val="175000"/>
                <a:alpha val="40000"/>
              </a:schemeClr>
            </a:glo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Номер слайда 7"/>
          <p:cNvSpPr>
            <a:spLocks noGrp="1"/>
          </p:cNvSpPr>
          <p:nvPr>
            <p:ph type="sldNum" sz="quarter" idx="12"/>
          </p:nvPr>
        </p:nvSpPr>
        <p:spPr/>
        <p:txBody>
          <a:bodyPr/>
          <a:lstStyle/>
          <a:p>
            <a:fld id="{B19B0651-EE4F-4900-A07F-96A6BFA9D0F0}" type="slidenum">
              <a:rPr lang="ru-RU" smtClean="0"/>
              <a:t>35</a:t>
            </a:fld>
            <a:endParaRPr lang="ru-RU"/>
          </a:p>
        </p:txBody>
      </p:sp>
    </p:spTree>
    <p:extLst>
      <p:ext uri="{BB962C8B-B14F-4D97-AF65-F5344CB8AC3E}">
        <p14:creationId xmlns:p14="http://schemas.microsoft.com/office/powerpoint/2010/main" val="484346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3212976"/>
            <a:ext cx="3825267" cy="27682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Прямоугольник 5"/>
          <p:cNvSpPr/>
          <p:nvPr/>
        </p:nvSpPr>
        <p:spPr>
          <a:xfrm>
            <a:off x="0" y="276643"/>
            <a:ext cx="9143999" cy="4616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ru-RU" sz="2400" dirty="0" smtClean="0">
                <a:latin typeface="Times New Roman" panose="02020603050405020304" pitchFamily="18" charset="0"/>
                <a:cs typeface="Times New Roman" panose="02020603050405020304" pitchFamily="18" charset="0"/>
              </a:rPr>
              <a:t>Обустройство существующих остановочных пунктов</a:t>
            </a:r>
            <a:endParaRPr lang="ru-RU" sz="24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052736"/>
            <a:ext cx="3825267" cy="2592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048" y="1052736"/>
            <a:ext cx="3707904" cy="2592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Номер слайда 6"/>
          <p:cNvSpPr>
            <a:spLocks noGrp="1"/>
          </p:cNvSpPr>
          <p:nvPr>
            <p:ph type="sldNum" sz="quarter" idx="12"/>
          </p:nvPr>
        </p:nvSpPr>
        <p:spPr/>
        <p:txBody>
          <a:bodyPr/>
          <a:lstStyle/>
          <a:p>
            <a:fld id="{B19B0651-EE4F-4900-A07F-96A6BFA9D0F0}" type="slidenum">
              <a:rPr lang="ru-RU" smtClean="0"/>
              <a:t>36</a:t>
            </a:fld>
            <a:endParaRPr lang="ru-RU"/>
          </a:p>
        </p:txBody>
      </p:sp>
    </p:spTree>
    <p:extLst>
      <p:ext uri="{BB962C8B-B14F-4D97-AF65-F5344CB8AC3E}">
        <p14:creationId xmlns:p14="http://schemas.microsoft.com/office/powerpoint/2010/main" val="10411408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4" name="Прямоугольник 3"/>
          <p:cNvSpPr/>
          <p:nvPr/>
        </p:nvSpPr>
        <p:spPr>
          <a:xfrm>
            <a:off x="-1" y="332656"/>
            <a:ext cx="9143999" cy="4616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ru-RU" sz="2400" dirty="0" smtClean="0">
                <a:latin typeface="Times New Roman" panose="02020603050405020304" pitchFamily="18" charset="0"/>
                <a:cs typeface="Times New Roman" panose="02020603050405020304" pitchFamily="18" charset="0"/>
              </a:rPr>
              <a:t>Обеспечение комфортных условий передвижения для пешеходов </a:t>
            </a:r>
            <a:endParaRPr lang="ru-RU" sz="24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7274" y="2055651"/>
            <a:ext cx="2938748" cy="22399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524" y="3429000"/>
            <a:ext cx="3082171" cy="2384445"/>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095" y="3429000"/>
            <a:ext cx="2983873" cy="232698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Прямоугольник 7"/>
          <p:cNvSpPr/>
          <p:nvPr/>
        </p:nvSpPr>
        <p:spPr>
          <a:xfrm>
            <a:off x="119684" y="1275165"/>
            <a:ext cx="4164284" cy="338554"/>
          </a:xfrm>
          <a:prstGeom prst="rect">
            <a:avLst/>
          </a:prstGeom>
          <a:solidFill>
            <a:srgbClr val="00B050"/>
          </a:solidFill>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ru-RU" sz="1600" i="1" dirty="0" smtClean="0">
                <a:latin typeface="Times New Roman" panose="02020603050405020304" pitchFamily="18" charset="0"/>
                <a:cs typeface="Times New Roman" panose="02020603050405020304" pitchFamily="18" charset="0"/>
              </a:rPr>
              <a:t>Обустройство тротуаров</a:t>
            </a:r>
            <a:endParaRPr lang="ru-RU" sz="1600" i="1" dirty="0"/>
          </a:p>
        </p:txBody>
      </p:sp>
      <p:sp>
        <p:nvSpPr>
          <p:cNvPr id="9" name="Прямоугольник 8"/>
          <p:cNvSpPr/>
          <p:nvPr/>
        </p:nvSpPr>
        <p:spPr>
          <a:xfrm>
            <a:off x="4893524" y="1288412"/>
            <a:ext cx="3960441" cy="338554"/>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ru-RU" sz="1600" dirty="0" smtClean="0">
                <a:latin typeface="Times New Roman" panose="02020603050405020304" pitchFamily="18" charset="0"/>
                <a:cs typeface="Times New Roman" panose="02020603050405020304" pitchFamily="18" charset="0"/>
              </a:rPr>
              <a:t>Обустройство пешеходных переходов</a:t>
            </a:r>
            <a:endParaRPr lang="ru-RU" sz="1600" dirty="0"/>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10" y="2474459"/>
            <a:ext cx="3041553" cy="23627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Номер слайда 9"/>
          <p:cNvSpPr>
            <a:spLocks noGrp="1"/>
          </p:cNvSpPr>
          <p:nvPr>
            <p:ph type="sldNum" sz="quarter" idx="12"/>
          </p:nvPr>
        </p:nvSpPr>
        <p:spPr>
          <a:xfrm>
            <a:off x="8610600" y="6356350"/>
            <a:ext cx="2743200" cy="365125"/>
          </a:xfrm>
        </p:spPr>
        <p:txBody>
          <a:bodyPr/>
          <a:lstStyle/>
          <a:p>
            <a:fld id="{578696CF-5A4E-4914-B966-9AC5D6B1CF31}" type="slidenum">
              <a:rPr lang="ru-RU" smtClean="0"/>
              <a:t>37</a:t>
            </a:fld>
            <a:endParaRPr lang="ru-RU"/>
          </a:p>
        </p:txBody>
      </p:sp>
      <p:sp>
        <p:nvSpPr>
          <p:cNvPr id="12" name="Номер слайда 6"/>
          <p:cNvSpPr txBox="1">
            <a:spLocks/>
          </p:cNvSpPr>
          <p:nvPr/>
        </p:nvSpPr>
        <p:spPr>
          <a:xfrm>
            <a:off x="7425344" y="6459786"/>
            <a:ext cx="984019" cy="365125"/>
          </a:xfrm>
          <a:prstGeom prst="rect">
            <a:avLst/>
          </a:prstGeom>
        </p:spPr>
        <p:txBody>
          <a:bodyPr vert="horz" lIns="91440" tIns="45720" rIns="91440" bIns="45720" rtlCol="0" anchor="ctr"/>
          <a:lstStyle>
            <a:defPPr>
              <a:defRPr lang="ru-RU"/>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smtClean="0"/>
              <a:t>37</a:t>
            </a:r>
            <a:endParaRPr lang="ru-RU" dirty="0"/>
          </a:p>
        </p:txBody>
      </p:sp>
    </p:spTree>
    <p:extLst>
      <p:ext uri="{BB962C8B-B14F-4D97-AF65-F5344CB8AC3E}">
        <p14:creationId xmlns:p14="http://schemas.microsoft.com/office/powerpoint/2010/main" val="11673142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pic>
        <p:nvPicPr>
          <p:cNvPr id="2" name="Рисунок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325" y="1700808"/>
            <a:ext cx="3084870" cy="23774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552" y="3624908"/>
            <a:ext cx="1525572" cy="1525794"/>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4278" y="1521376"/>
            <a:ext cx="2866692" cy="2088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Прямоугольная выноска 4"/>
          <p:cNvSpPr/>
          <p:nvPr/>
        </p:nvSpPr>
        <p:spPr>
          <a:xfrm>
            <a:off x="4831249" y="761020"/>
            <a:ext cx="4312751" cy="507740"/>
          </a:xfrm>
          <a:prstGeom prst="wedge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anose="02020603050405020304" pitchFamily="18" charset="0"/>
                <a:cs typeface="Times New Roman" panose="02020603050405020304" pitchFamily="18" charset="0"/>
              </a:rPr>
              <a:t>Обустройство </a:t>
            </a:r>
            <a:r>
              <a:rPr lang="ru-RU" sz="1600" dirty="0" smtClean="0">
                <a:latin typeface="Times New Roman" panose="02020603050405020304" pitchFamily="18" charset="0"/>
                <a:cs typeface="Times New Roman" panose="02020603050405020304" pitchFamily="18" charset="0"/>
              </a:rPr>
              <a:t>искусственного освещения </a:t>
            </a:r>
            <a:r>
              <a:rPr lang="ru-RU" sz="1600" dirty="0">
                <a:latin typeface="Times New Roman" panose="02020603050405020304" pitchFamily="18" charset="0"/>
                <a:cs typeface="Times New Roman" panose="02020603050405020304" pitchFamily="18" charset="0"/>
              </a:rPr>
              <a:t>дорожного полотна</a:t>
            </a:r>
          </a:p>
        </p:txBody>
      </p:sp>
      <p:sp>
        <p:nvSpPr>
          <p:cNvPr id="6" name="Прямоугольная выноска 5"/>
          <p:cNvSpPr/>
          <p:nvPr/>
        </p:nvSpPr>
        <p:spPr>
          <a:xfrm>
            <a:off x="126969" y="925633"/>
            <a:ext cx="3749583" cy="438536"/>
          </a:xfrm>
          <a:prstGeom prst="wedgeRectCallou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anose="02020603050405020304" pitchFamily="18" charset="0"/>
                <a:cs typeface="Times New Roman" panose="02020603050405020304" pitchFamily="18" charset="0"/>
              </a:rPr>
              <a:t>Установка пешеходных ограждений</a:t>
            </a:r>
          </a:p>
        </p:txBody>
      </p:sp>
      <p:sp>
        <p:nvSpPr>
          <p:cNvPr id="7" name="Овал 6"/>
          <p:cNvSpPr/>
          <p:nvPr/>
        </p:nvSpPr>
        <p:spPr>
          <a:xfrm>
            <a:off x="2859901" y="5229200"/>
            <a:ext cx="4013550" cy="83401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anose="02020603050405020304" pitchFamily="18" charset="0"/>
                <a:cs typeface="Times New Roman" panose="02020603050405020304" pitchFamily="18" charset="0"/>
              </a:rPr>
              <a:t>Установка пешеходных светофоров типа Т7</a:t>
            </a:r>
          </a:p>
        </p:txBody>
      </p:sp>
      <p:sp>
        <p:nvSpPr>
          <p:cNvPr id="9" name="Номер слайда 8"/>
          <p:cNvSpPr>
            <a:spLocks noGrp="1"/>
          </p:cNvSpPr>
          <p:nvPr>
            <p:ph type="sldNum" sz="quarter" idx="12"/>
          </p:nvPr>
        </p:nvSpPr>
        <p:spPr/>
        <p:txBody>
          <a:bodyPr/>
          <a:lstStyle/>
          <a:p>
            <a:fld id="{B19B0651-EE4F-4900-A07F-96A6BFA9D0F0}" type="slidenum">
              <a:rPr lang="ru-RU" smtClean="0"/>
              <a:t>38</a:t>
            </a:fld>
            <a:endParaRPr lang="ru-RU"/>
          </a:p>
        </p:txBody>
      </p:sp>
    </p:spTree>
    <p:extLst>
      <p:ext uri="{BB962C8B-B14F-4D97-AF65-F5344CB8AC3E}">
        <p14:creationId xmlns:p14="http://schemas.microsoft.com/office/powerpoint/2010/main" val="15332194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3" name="Прямоугольник 2"/>
          <p:cNvSpPr/>
          <p:nvPr/>
        </p:nvSpPr>
        <p:spPr>
          <a:xfrm>
            <a:off x="0" y="476672"/>
            <a:ext cx="9144000" cy="8309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ru-RU" sz="2400" dirty="0" smtClean="0">
                <a:latin typeface="Times New Roman" panose="02020603050405020304" pitchFamily="18" charset="0"/>
                <a:cs typeface="Times New Roman" panose="02020603050405020304" pitchFamily="18" charset="0"/>
              </a:rPr>
              <a:t>Совершенствование системы информационного обеспечение участников дорожного движения</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71032"/>
            <a:ext cx="2753796" cy="1965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2124" y="1766079"/>
            <a:ext cx="2651505" cy="19709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4041" y="1755617"/>
            <a:ext cx="3019545" cy="19813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Стрелка вправо с вырезом 6"/>
          <p:cNvSpPr/>
          <p:nvPr/>
        </p:nvSpPr>
        <p:spPr>
          <a:xfrm rot="16200000">
            <a:off x="1257746" y="3896132"/>
            <a:ext cx="597328" cy="484632"/>
          </a:xfrm>
          <a:prstGeom prst="notch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с вырезом 7"/>
          <p:cNvSpPr/>
          <p:nvPr/>
        </p:nvSpPr>
        <p:spPr>
          <a:xfrm rot="16200000">
            <a:off x="4099820" y="3896132"/>
            <a:ext cx="597328" cy="484632"/>
          </a:xfrm>
          <a:prstGeom prst="notch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с вырезом 8"/>
          <p:cNvSpPr/>
          <p:nvPr/>
        </p:nvSpPr>
        <p:spPr>
          <a:xfrm rot="16200000">
            <a:off x="7185148" y="3896132"/>
            <a:ext cx="597329" cy="484632"/>
          </a:xfrm>
          <a:prstGeom prst="notch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Ромб 12"/>
          <p:cNvSpPr/>
          <p:nvPr/>
        </p:nvSpPr>
        <p:spPr>
          <a:xfrm>
            <a:off x="399124" y="4575024"/>
            <a:ext cx="2312694" cy="1697428"/>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Дорожные знаки</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4" name="Ромб 13"/>
          <p:cNvSpPr/>
          <p:nvPr/>
        </p:nvSpPr>
        <p:spPr>
          <a:xfrm>
            <a:off x="3242137" y="4575024"/>
            <a:ext cx="2312694" cy="1697428"/>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Дорожная разметка</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5" name="Ромб 14"/>
          <p:cNvSpPr/>
          <p:nvPr/>
        </p:nvSpPr>
        <p:spPr>
          <a:xfrm>
            <a:off x="6353948" y="4569936"/>
            <a:ext cx="2312694" cy="1697428"/>
          </a:xfrm>
          <a:prstGeom prst="diamon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bg1"/>
                </a:solidFill>
                <a:latin typeface="Times New Roman" panose="02020603050405020304" pitchFamily="18" charset="0"/>
                <a:cs typeface="Times New Roman" panose="02020603050405020304" pitchFamily="18" charset="0"/>
              </a:rPr>
              <a:t>ЗИП</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10" name="Номер слайда 9"/>
          <p:cNvSpPr>
            <a:spLocks noGrp="1"/>
          </p:cNvSpPr>
          <p:nvPr>
            <p:ph type="sldNum" sz="quarter" idx="12"/>
          </p:nvPr>
        </p:nvSpPr>
        <p:spPr/>
        <p:txBody>
          <a:bodyPr/>
          <a:lstStyle/>
          <a:p>
            <a:fld id="{B19B0651-EE4F-4900-A07F-96A6BFA9D0F0}" type="slidenum">
              <a:rPr lang="ru-RU" smtClean="0"/>
              <a:t>39</a:t>
            </a:fld>
            <a:endParaRPr lang="ru-RU"/>
          </a:p>
        </p:txBody>
      </p:sp>
    </p:spTree>
    <p:extLst>
      <p:ext uri="{BB962C8B-B14F-4D97-AF65-F5344CB8AC3E}">
        <p14:creationId xmlns:p14="http://schemas.microsoft.com/office/powerpoint/2010/main" val="1211281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4" name="Прямоугольник 3"/>
          <p:cNvSpPr/>
          <p:nvPr/>
        </p:nvSpPr>
        <p:spPr>
          <a:xfrm>
            <a:off x="-976" y="316111"/>
            <a:ext cx="9144000"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ru-RU" sz="2000" dirty="0" smtClean="0">
                <a:latin typeface="Times New Roman" pitchFamily="18" charset="0"/>
                <a:cs typeface="Times New Roman" pitchFamily="18" charset="0"/>
              </a:rPr>
              <a:t>Общая характеристика г. Могоча</a:t>
            </a:r>
            <a:endParaRPr lang="ru-RU" sz="2000" dirty="0">
              <a:latin typeface="Times New Roman" pitchFamily="18" charset="0"/>
              <a:cs typeface="Times New Roman" pitchFamily="18" charset="0"/>
            </a:endParaRPr>
          </a:p>
        </p:txBody>
      </p:sp>
      <p:sp>
        <p:nvSpPr>
          <p:cNvPr id="5" name="Прямоугольник 4"/>
          <p:cNvSpPr/>
          <p:nvPr/>
        </p:nvSpPr>
        <p:spPr>
          <a:xfrm>
            <a:off x="5260709" y="942958"/>
            <a:ext cx="3851920" cy="2585323"/>
          </a:xfrm>
          <a:prstGeom prst="rect">
            <a:avLst/>
          </a:prstGeom>
        </p:spPr>
        <p:txBody>
          <a:bodyPr wrap="square">
            <a:spAutoFit/>
          </a:bodyPr>
          <a:lstStyle/>
          <a:p>
            <a:pPr indent="450000" algn="just"/>
            <a:r>
              <a:rPr lang="ru-RU" sz="1600" i="1" dirty="0">
                <a:latin typeface="Times New Roman" pitchFamily="18" charset="0"/>
                <a:cs typeface="Times New Roman" pitchFamily="18" charset="0"/>
              </a:rPr>
              <a:t>Город Могоча – </a:t>
            </a:r>
            <a:r>
              <a:rPr lang="ru-RU" sz="1600" i="1" dirty="0" smtClean="0">
                <a:latin typeface="Times New Roman" pitchFamily="18" charset="0"/>
                <a:cs typeface="Times New Roman" pitchFamily="18" charset="0"/>
              </a:rPr>
              <a:t>населенный пункт на </a:t>
            </a:r>
            <a:r>
              <a:rPr lang="ru-RU" sz="1600" i="1" dirty="0">
                <a:latin typeface="Times New Roman" pitchFamily="18" charset="0"/>
                <a:cs typeface="Times New Roman" pitchFamily="18" charset="0"/>
              </a:rPr>
              <a:t>Забайкальском крае России</a:t>
            </a:r>
            <a:r>
              <a:rPr lang="ru-RU" sz="1600" i="1" dirty="0" smtClean="0">
                <a:latin typeface="Times New Roman" pitchFamily="18" charset="0"/>
                <a:cs typeface="Times New Roman" pitchFamily="18" charset="0"/>
              </a:rPr>
              <a:t>.</a:t>
            </a:r>
            <a:r>
              <a:rPr lang="ru-RU" sz="1600" i="1" dirty="0">
                <a:latin typeface="Times New Roman" pitchFamily="18" charset="0"/>
                <a:cs typeface="Times New Roman" pitchFamily="18" charset="0"/>
              </a:rPr>
              <a:t> Возникновение города относится к 1910 г. Тогда Могоча появилась как поселок при строительстве Амурской железной дороги. Станция Могоча была открыта в 1914 году. Затем </a:t>
            </a:r>
            <a:r>
              <a:rPr lang="ru-RU" sz="1600" i="1" dirty="0" smtClean="0">
                <a:latin typeface="Times New Roman" pitchFamily="18" charset="0"/>
                <a:cs typeface="Times New Roman" pitchFamily="18" charset="0"/>
              </a:rPr>
              <a:t>поселок </a:t>
            </a:r>
            <a:r>
              <a:rPr lang="ru-RU" sz="1600" i="1" dirty="0">
                <a:latin typeface="Times New Roman" pitchFamily="18" charset="0"/>
                <a:cs typeface="Times New Roman" pitchFamily="18" charset="0"/>
              </a:rPr>
              <a:t>стал центром золотодобывающего района, а с 1950 – городом.</a:t>
            </a:r>
          </a:p>
          <a:p>
            <a:pPr algn="just"/>
            <a:endParaRPr lang="ru-RU" i="1"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063024"/>
            <a:ext cx="3888432" cy="29523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5865" y="2086379"/>
            <a:ext cx="3768080" cy="28838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7000" y="3356992"/>
            <a:ext cx="3888432" cy="28146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Номер слайда 1"/>
          <p:cNvSpPr>
            <a:spLocks noGrp="1"/>
          </p:cNvSpPr>
          <p:nvPr>
            <p:ph type="sldNum" sz="quarter" idx="12"/>
          </p:nvPr>
        </p:nvSpPr>
        <p:spPr/>
        <p:txBody>
          <a:bodyPr/>
          <a:lstStyle/>
          <a:p>
            <a:fld id="{B19B0651-EE4F-4900-A07F-96A6BFA9D0F0}" type="slidenum">
              <a:rPr lang="ru-RU" smtClean="0"/>
              <a:t>4</a:t>
            </a:fld>
            <a:endParaRPr lang="ru-RU"/>
          </a:p>
        </p:txBody>
      </p:sp>
    </p:spTree>
    <p:extLst>
      <p:ext uri="{BB962C8B-B14F-4D97-AF65-F5344CB8AC3E}">
        <p14:creationId xmlns:p14="http://schemas.microsoft.com/office/powerpoint/2010/main" val="1015791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3" name="Прямоугольник 2"/>
          <p:cNvSpPr/>
          <p:nvPr/>
        </p:nvSpPr>
        <p:spPr>
          <a:xfrm>
            <a:off x="1" y="190094"/>
            <a:ext cx="9143999" cy="4616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ru-RU" sz="2400" dirty="0" smtClean="0">
                <a:latin typeface="Times New Roman" panose="02020603050405020304" pitchFamily="18" charset="0"/>
                <a:cs typeface="Times New Roman" panose="02020603050405020304" pitchFamily="18" charset="0"/>
              </a:rPr>
              <a:t>Оптимизация парковочного пространства</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4726" y="3551400"/>
            <a:ext cx="2664296" cy="22678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2859" y="3573016"/>
            <a:ext cx="2678278" cy="22678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3573016"/>
            <a:ext cx="2569287" cy="2267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566" y="1124744"/>
            <a:ext cx="3232863" cy="1819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Прямоугольник 7"/>
          <p:cNvSpPr/>
          <p:nvPr/>
        </p:nvSpPr>
        <p:spPr>
          <a:xfrm>
            <a:off x="2879794" y="2856476"/>
            <a:ext cx="3078088" cy="338554"/>
          </a:xfrm>
          <a:prstGeom prst="rect">
            <a:avLst/>
          </a:prstGeom>
        </p:spPr>
        <p:txBody>
          <a:bodyPr wrap="square">
            <a:spAutoFit/>
          </a:bodyPr>
          <a:lstStyle/>
          <a:p>
            <a:pPr indent="450000" algn="just"/>
            <a:r>
              <a:rPr lang="ru-RU" sz="1600" i="1" dirty="0">
                <a:solidFill>
                  <a:srgbClr val="00B050"/>
                </a:solidFill>
                <a:latin typeface="Times New Roman" panose="02020603050405020304" pitchFamily="18" charset="0"/>
                <a:cs typeface="Times New Roman" panose="02020603050405020304" pitchFamily="18" charset="0"/>
              </a:rPr>
              <a:t>Обустройство </a:t>
            </a:r>
            <a:r>
              <a:rPr lang="ru-RU" sz="1600" i="1" dirty="0" err="1">
                <a:solidFill>
                  <a:srgbClr val="00B050"/>
                </a:solidFill>
                <a:latin typeface="Times New Roman" panose="02020603050405020304" pitchFamily="18" charset="0"/>
                <a:cs typeface="Times New Roman" panose="02020603050405020304" pitchFamily="18" charset="0"/>
              </a:rPr>
              <a:t>экопарковок</a:t>
            </a:r>
            <a:endParaRPr lang="ru-RU" sz="1600" i="1" dirty="0">
              <a:solidFill>
                <a:srgbClr val="00B050"/>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239426" y="5849474"/>
            <a:ext cx="3199722" cy="338554"/>
          </a:xfrm>
          <a:prstGeom prst="rect">
            <a:avLst/>
          </a:prstGeom>
        </p:spPr>
        <p:txBody>
          <a:bodyPr wrap="none">
            <a:spAutoFit/>
          </a:bodyPr>
          <a:lstStyle/>
          <a:p>
            <a:pPr indent="450000" algn="just"/>
            <a:r>
              <a:rPr lang="ru-RU" sz="1600" i="1" dirty="0">
                <a:solidFill>
                  <a:srgbClr val="00B050"/>
                </a:solidFill>
                <a:latin typeface="Times New Roman" panose="02020603050405020304" pitchFamily="18" charset="0"/>
                <a:cs typeface="Times New Roman" panose="02020603050405020304" pitchFamily="18" charset="0"/>
              </a:rPr>
              <a:t>Установка дорожных знаков</a:t>
            </a:r>
          </a:p>
        </p:txBody>
      </p:sp>
      <p:sp>
        <p:nvSpPr>
          <p:cNvPr id="10" name="Прямоугольник 9"/>
          <p:cNvSpPr/>
          <p:nvPr/>
        </p:nvSpPr>
        <p:spPr>
          <a:xfrm>
            <a:off x="2712958" y="5861412"/>
            <a:ext cx="3411768" cy="338554"/>
          </a:xfrm>
          <a:prstGeom prst="rect">
            <a:avLst/>
          </a:prstGeom>
        </p:spPr>
        <p:txBody>
          <a:bodyPr wrap="none">
            <a:spAutoFit/>
          </a:bodyPr>
          <a:lstStyle/>
          <a:p>
            <a:pPr indent="450000" algn="just"/>
            <a:r>
              <a:rPr lang="ru-RU" sz="1600" i="1" dirty="0" smtClean="0">
                <a:solidFill>
                  <a:srgbClr val="00B050"/>
                </a:solidFill>
                <a:latin typeface="Times New Roman" panose="02020603050405020304" pitchFamily="18" charset="0"/>
                <a:cs typeface="Times New Roman" panose="02020603050405020304" pitchFamily="18" charset="0"/>
              </a:rPr>
              <a:t>Нанесение дорожной разметки</a:t>
            </a:r>
            <a:endParaRPr lang="ru-RU" sz="1600" i="1" dirty="0">
              <a:solidFill>
                <a:srgbClr val="00B050"/>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5705987" y="5863254"/>
            <a:ext cx="3089051" cy="338554"/>
          </a:xfrm>
          <a:prstGeom prst="rect">
            <a:avLst/>
          </a:prstGeom>
        </p:spPr>
        <p:txBody>
          <a:bodyPr wrap="none">
            <a:spAutoFit/>
          </a:bodyPr>
          <a:lstStyle/>
          <a:p>
            <a:pPr indent="450000" algn="just"/>
            <a:r>
              <a:rPr lang="ru-RU" sz="1600" i="1" dirty="0">
                <a:solidFill>
                  <a:srgbClr val="00B050"/>
                </a:solidFill>
                <a:latin typeface="Times New Roman" panose="02020603050405020304" pitchFamily="18" charset="0"/>
                <a:cs typeface="Times New Roman" panose="02020603050405020304" pitchFamily="18" charset="0"/>
              </a:rPr>
              <a:t>Р</a:t>
            </a:r>
            <a:r>
              <a:rPr lang="ru-RU" sz="1600" i="1" dirty="0" smtClean="0">
                <a:solidFill>
                  <a:srgbClr val="00B050"/>
                </a:solidFill>
                <a:latin typeface="Times New Roman" panose="02020603050405020304" pitchFamily="18" charset="0"/>
                <a:cs typeface="Times New Roman" panose="02020603050405020304" pitchFamily="18" charset="0"/>
              </a:rPr>
              <a:t>емонт покрытия парковок</a:t>
            </a:r>
            <a:endParaRPr lang="ru-RU" sz="1600" i="1" dirty="0">
              <a:solidFill>
                <a:srgbClr val="00B050"/>
              </a:solidFill>
              <a:latin typeface="Times New Roman" panose="02020603050405020304" pitchFamily="18" charset="0"/>
              <a:cs typeface="Times New Roman" panose="02020603050405020304" pitchFamily="18" charset="0"/>
            </a:endParaRPr>
          </a:p>
        </p:txBody>
      </p:sp>
      <p:sp>
        <p:nvSpPr>
          <p:cNvPr id="12" name="Номер слайда 11"/>
          <p:cNvSpPr>
            <a:spLocks noGrp="1"/>
          </p:cNvSpPr>
          <p:nvPr>
            <p:ph type="sldNum" sz="quarter" idx="12"/>
          </p:nvPr>
        </p:nvSpPr>
        <p:spPr/>
        <p:txBody>
          <a:bodyPr/>
          <a:lstStyle/>
          <a:p>
            <a:fld id="{B19B0651-EE4F-4900-A07F-96A6BFA9D0F0}" type="slidenum">
              <a:rPr lang="ru-RU" smtClean="0"/>
              <a:t>40</a:t>
            </a:fld>
            <a:endParaRPr lang="ru-RU"/>
          </a:p>
        </p:txBody>
      </p:sp>
    </p:spTree>
    <p:extLst>
      <p:ext uri="{BB962C8B-B14F-4D97-AF65-F5344CB8AC3E}">
        <p14:creationId xmlns:p14="http://schemas.microsoft.com/office/powerpoint/2010/main" val="157083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3" name="Прямоугольник 2"/>
          <p:cNvSpPr/>
          <p:nvPr/>
        </p:nvSpPr>
        <p:spPr>
          <a:xfrm>
            <a:off x="3199186" y="2505064"/>
            <a:ext cx="3190220" cy="1015663"/>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lvl="0" algn="ctr"/>
            <a:r>
              <a:rPr lang="ru-RU" sz="2000" i="1" dirty="0" smtClean="0">
                <a:latin typeface="Times New Roman" panose="02020603050405020304" pitchFamily="18" charset="0"/>
                <a:cs typeface="Times New Roman" panose="02020603050405020304" pitchFamily="18" charset="0"/>
              </a:rPr>
              <a:t>Профилактика дорожно-транспортных происшествий</a:t>
            </a:r>
            <a:endParaRPr lang="ru-RU" sz="2000" i="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12393"/>
            <a:ext cx="2808312" cy="20194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3955096"/>
            <a:ext cx="2892867" cy="20586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289059"/>
            <a:ext cx="2215880" cy="22295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44" y="3789040"/>
            <a:ext cx="2853696" cy="21402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Номер слайда 6"/>
          <p:cNvSpPr>
            <a:spLocks noGrp="1"/>
          </p:cNvSpPr>
          <p:nvPr>
            <p:ph type="sldNum" sz="quarter" idx="12"/>
          </p:nvPr>
        </p:nvSpPr>
        <p:spPr/>
        <p:txBody>
          <a:bodyPr/>
          <a:lstStyle/>
          <a:p>
            <a:fld id="{B19B0651-EE4F-4900-A07F-96A6BFA9D0F0}" type="slidenum">
              <a:rPr lang="ru-RU" smtClean="0"/>
              <a:t>41</a:t>
            </a:fld>
            <a:endParaRPr lang="ru-RU"/>
          </a:p>
        </p:txBody>
      </p:sp>
    </p:spTree>
    <p:extLst>
      <p:ext uri="{BB962C8B-B14F-4D97-AF65-F5344CB8AC3E}">
        <p14:creationId xmlns:p14="http://schemas.microsoft.com/office/powerpoint/2010/main" val="12139042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3" name="Прямоугольник 2"/>
          <p:cNvSpPr/>
          <p:nvPr/>
        </p:nvSpPr>
        <p:spPr>
          <a:xfrm>
            <a:off x="-1" y="2564904"/>
            <a:ext cx="9144000" cy="1077218"/>
          </a:xfrm>
          <a:prstGeom prst="rect">
            <a:avLst/>
          </a:prstGeom>
        </p:spPr>
        <p:txBody>
          <a:bodyPr wrap="square">
            <a:spAutoFit/>
          </a:bodyPr>
          <a:lstStyle/>
          <a:p>
            <a:pPr indent="450215" algn="just">
              <a:spcAft>
                <a:spcPts val="800"/>
              </a:spcAft>
            </a:pPr>
            <a:r>
              <a:rPr lang="ru-RU" sz="1600" i="1" dirty="0">
                <a:latin typeface="Times New Roman" panose="02020603050405020304" pitchFamily="18" charset="0"/>
                <a:ea typeface="Calibri" panose="020F0502020204030204" pitchFamily="34" charset="0"/>
                <a:cs typeface="Times New Roman" panose="02020603050405020304" pitchFamily="18" charset="0"/>
              </a:rPr>
              <a:t>Для успешного развития г. Могоча требуется совершенствование транспортной инфраструктуры. И предлагаемый комплекс мероприятий, изложенный в КСОДД, направлен: на повышение безопасности дорожного движения, снижение конфликтных ситуации и ДТП с участием пешеходов, улучшение условий дорожного движения для транспортных средств и пешеходов. </a:t>
            </a:r>
          </a:p>
        </p:txBody>
      </p:sp>
      <p:sp>
        <p:nvSpPr>
          <p:cNvPr id="5" name="Прямоугольник 4"/>
          <p:cNvSpPr/>
          <p:nvPr/>
        </p:nvSpPr>
        <p:spPr>
          <a:xfrm>
            <a:off x="2285999" y="332656"/>
            <a:ext cx="4572000" cy="4616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lvl="0" algn="ctr"/>
            <a:r>
              <a:rPr lang="ru-RU" sz="2400" dirty="0" smtClean="0">
                <a:latin typeface="Times New Roman" panose="02020603050405020304" pitchFamily="18" charset="0"/>
                <a:cs typeface="Times New Roman" panose="02020603050405020304" pitchFamily="18" charset="0"/>
              </a:rPr>
              <a:t>Заключение</a:t>
            </a:r>
            <a:endParaRPr lang="ru-RU" sz="24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B19B0651-EE4F-4900-A07F-96A6BFA9D0F0}" type="slidenum">
              <a:rPr lang="ru-RU" smtClean="0"/>
              <a:t>42</a:t>
            </a:fld>
            <a:endParaRPr lang="ru-RU"/>
          </a:p>
        </p:txBody>
      </p:sp>
    </p:spTree>
    <p:extLst>
      <p:ext uri="{BB962C8B-B14F-4D97-AF65-F5344CB8AC3E}">
        <p14:creationId xmlns:p14="http://schemas.microsoft.com/office/powerpoint/2010/main" val="3734279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40176"/>
            <a:ext cx="3744416" cy="28232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Прямоугольник 3"/>
          <p:cNvSpPr/>
          <p:nvPr/>
        </p:nvSpPr>
        <p:spPr>
          <a:xfrm>
            <a:off x="1" y="4261150"/>
            <a:ext cx="9143998" cy="2062103"/>
          </a:xfrm>
          <a:prstGeom prst="rect">
            <a:avLst/>
          </a:prstGeom>
        </p:spPr>
        <p:txBody>
          <a:bodyPr wrap="square">
            <a:spAutoFit/>
          </a:bodyPr>
          <a:lstStyle/>
          <a:p>
            <a:pPr indent="450000" algn="just"/>
            <a:r>
              <a:rPr lang="ru-RU" sz="1600" i="1" dirty="0">
                <a:latin typeface="Times New Roman" pitchFamily="18" charset="0"/>
                <a:cs typeface="Times New Roman" pitchFamily="18" charset="0"/>
              </a:rPr>
              <a:t>Могоча является крупной железнодорожной станцией. В 1916 году появилось </a:t>
            </a:r>
            <a:r>
              <a:rPr lang="ru-RU" sz="1600" i="1" dirty="0" err="1">
                <a:latin typeface="Times New Roman" pitchFamily="18" charset="0"/>
                <a:cs typeface="Times New Roman" pitchFamily="18" charset="0"/>
              </a:rPr>
              <a:t>Могочинское</a:t>
            </a:r>
            <a:r>
              <a:rPr lang="ru-RU" sz="1600" i="1" dirty="0">
                <a:latin typeface="Times New Roman" pitchFamily="18" charset="0"/>
                <a:cs typeface="Times New Roman" pitchFamily="18" charset="0"/>
              </a:rPr>
              <a:t> паровозное депо, в 1924 году здесь появилось электричество, в 1930 году началось строительство второго железнодорожного пути, построены электростанция и вагонное депо, дистанция сигнализации и связи</a:t>
            </a:r>
            <a:r>
              <a:rPr lang="ru-RU" sz="1600" i="1" dirty="0" smtClean="0">
                <a:latin typeface="Times New Roman" pitchFamily="18" charset="0"/>
                <a:cs typeface="Times New Roman" pitchFamily="18" charset="0"/>
              </a:rPr>
              <a:t>.</a:t>
            </a:r>
            <a:endParaRPr lang="en-US" sz="1600" i="1" dirty="0" smtClean="0">
              <a:latin typeface="Times New Roman" pitchFamily="18" charset="0"/>
              <a:cs typeface="Times New Roman" pitchFamily="18" charset="0"/>
            </a:endParaRPr>
          </a:p>
          <a:p>
            <a:pPr indent="450000" algn="just"/>
            <a:r>
              <a:rPr lang="ru-RU" sz="1600" i="1" dirty="0">
                <a:latin typeface="Times New Roman" pitchFamily="18" charset="0"/>
                <a:cs typeface="Times New Roman" pitchFamily="18" charset="0"/>
              </a:rPr>
              <a:t>Перемены, происходившие в стране в 1990-е годы, затронули и </a:t>
            </a:r>
            <a:r>
              <a:rPr lang="ru-RU" sz="1600" i="1" dirty="0" err="1">
                <a:latin typeface="Times New Roman" pitchFamily="18" charset="0"/>
                <a:cs typeface="Times New Roman" pitchFamily="18" charset="0"/>
              </a:rPr>
              <a:t>Могочинский</a:t>
            </a:r>
            <a:r>
              <a:rPr lang="ru-RU" sz="1600" i="1" dirty="0">
                <a:latin typeface="Times New Roman" pitchFamily="18" charset="0"/>
                <a:cs typeface="Times New Roman" pitchFamily="18" charset="0"/>
              </a:rPr>
              <a:t> район. Многие предприятия лишились собственности, и на целое десятилетие хозяйство района пришло в упадок. В начале XXI века экономика начала постепенно возрождаться. Важной её составляющей по-прежнему являются золото и лес, а также перерабатывающая </a:t>
            </a:r>
            <a:r>
              <a:rPr lang="ru-RU" sz="1600" i="1" dirty="0" smtClean="0">
                <a:latin typeface="Times New Roman" pitchFamily="18" charset="0"/>
                <a:cs typeface="Times New Roman" pitchFamily="18" charset="0"/>
              </a:rPr>
              <a:t>промышленность.</a:t>
            </a: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1" y="240177"/>
            <a:ext cx="3744415" cy="282321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1780" y="1412776"/>
            <a:ext cx="3960440" cy="26842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Номер слайда 5"/>
          <p:cNvSpPr>
            <a:spLocks noGrp="1"/>
          </p:cNvSpPr>
          <p:nvPr>
            <p:ph type="sldNum" sz="quarter" idx="12"/>
          </p:nvPr>
        </p:nvSpPr>
        <p:spPr/>
        <p:txBody>
          <a:bodyPr/>
          <a:lstStyle/>
          <a:p>
            <a:fld id="{B19B0651-EE4F-4900-A07F-96A6BFA9D0F0}" type="slidenum">
              <a:rPr lang="ru-RU" smtClean="0"/>
              <a:t>5</a:t>
            </a:fld>
            <a:endParaRPr lang="ru-RU"/>
          </a:p>
        </p:txBody>
      </p:sp>
    </p:spTree>
    <p:extLst>
      <p:ext uri="{BB962C8B-B14F-4D97-AF65-F5344CB8AC3E}">
        <p14:creationId xmlns:p14="http://schemas.microsoft.com/office/powerpoint/2010/main" val="2615925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722" y="4365104"/>
            <a:ext cx="3320370" cy="1994265"/>
          </a:xfrm>
          <a:prstGeom prst="rect">
            <a:avLst/>
          </a:prstGeom>
        </p:spPr>
      </p:pic>
      <p:sp>
        <p:nvSpPr>
          <p:cNvPr id="5" name="Прямоугольник 4"/>
          <p:cNvSpPr/>
          <p:nvPr/>
        </p:nvSpPr>
        <p:spPr>
          <a:xfrm>
            <a:off x="5580112" y="2636912"/>
            <a:ext cx="3168352"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dirty="0" smtClean="0">
                <a:latin typeface="Times New Roman" pitchFamily="18" charset="0"/>
                <a:cs typeface="Times New Roman" pitchFamily="18" charset="0"/>
              </a:rPr>
              <a:t>Схема УДС исследуемой территории – г. Могоча</a:t>
            </a:r>
            <a:endParaRPr lang="ru-RU" sz="2000"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19B0651-EE4F-4900-A07F-96A6BFA9D0F0}" type="slidenum">
              <a:rPr lang="ru-RU" smtClean="0"/>
              <a:t>6</a:t>
            </a:fld>
            <a:endParaRPr lang="ru-RU"/>
          </a:p>
        </p:txBody>
      </p:sp>
      <p:pic>
        <p:nvPicPr>
          <p:cNvPr id="6" name="Рисунок 5" descr="P:\5_Дорнадзор\6_Проекты\05_Проработки\1_Дорнадзор\Мельников проработки\Могоча\Транспортная сеть.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8640"/>
            <a:ext cx="5348214" cy="6011005"/>
          </a:xfrm>
          <a:prstGeom prst="rect">
            <a:avLst/>
          </a:prstGeom>
          <a:noFill/>
          <a:ln>
            <a:noFill/>
          </a:ln>
        </p:spPr>
      </p:pic>
    </p:spTree>
    <p:extLst>
      <p:ext uri="{BB962C8B-B14F-4D97-AF65-F5344CB8AC3E}">
        <p14:creationId xmlns:p14="http://schemas.microsoft.com/office/powerpoint/2010/main" val="3798017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graphicFrame>
        <p:nvGraphicFramePr>
          <p:cNvPr id="5" name="Диаграмма 4"/>
          <p:cNvGraphicFramePr>
            <a:graphicFrameLocks/>
          </p:cNvGraphicFramePr>
          <p:nvPr>
            <p:extLst>
              <p:ext uri="{D42A27DB-BD31-4B8C-83A1-F6EECF244321}">
                <p14:modId xmlns:p14="http://schemas.microsoft.com/office/powerpoint/2010/main" val="2497346352"/>
              </p:ext>
            </p:extLst>
          </p:nvPr>
        </p:nvGraphicFramePr>
        <p:xfrm>
          <a:off x="35496" y="1556792"/>
          <a:ext cx="4032448" cy="26642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a:graphicFrameLocks/>
          </p:cNvGraphicFramePr>
          <p:nvPr>
            <p:extLst>
              <p:ext uri="{D42A27DB-BD31-4B8C-83A1-F6EECF244321}">
                <p14:modId xmlns:p14="http://schemas.microsoft.com/office/powerpoint/2010/main" val="4137967570"/>
              </p:ext>
            </p:extLst>
          </p:nvPr>
        </p:nvGraphicFramePr>
        <p:xfrm>
          <a:off x="4860032" y="1556792"/>
          <a:ext cx="4225677" cy="2657475"/>
        </p:xfrm>
        <a:graphic>
          <a:graphicData uri="http://schemas.openxmlformats.org/drawingml/2006/chart">
            <c:chart xmlns:c="http://schemas.openxmlformats.org/drawingml/2006/chart" xmlns:r="http://schemas.openxmlformats.org/officeDocument/2006/relationships" r:id="rId4"/>
          </a:graphicData>
        </a:graphic>
      </p:graphicFrame>
      <p:sp>
        <p:nvSpPr>
          <p:cNvPr id="7" name="Прямоугольник 6"/>
          <p:cNvSpPr/>
          <p:nvPr/>
        </p:nvSpPr>
        <p:spPr>
          <a:xfrm>
            <a:off x="0" y="418709"/>
            <a:ext cx="914400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dirty="0">
                <a:latin typeface="Times New Roman" pitchFamily="18" charset="0"/>
                <a:cs typeface="Times New Roman" pitchFamily="18" charset="0"/>
              </a:rPr>
              <a:t>Социально-демографические показатели г. Могоча</a:t>
            </a:r>
          </a:p>
        </p:txBody>
      </p:sp>
      <p:sp>
        <p:nvSpPr>
          <p:cNvPr id="8" name="Прямоугольник 7"/>
          <p:cNvSpPr/>
          <p:nvPr/>
        </p:nvSpPr>
        <p:spPr>
          <a:xfrm>
            <a:off x="214453" y="4837392"/>
            <a:ext cx="8712968" cy="1077218"/>
          </a:xfrm>
          <a:prstGeom prst="rect">
            <a:avLst/>
          </a:prstGeom>
        </p:spPr>
        <p:txBody>
          <a:bodyPr wrap="square">
            <a:spAutoFit/>
          </a:bodyPr>
          <a:lstStyle/>
          <a:p>
            <a:pPr indent="450000" algn="just"/>
            <a:r>
              <a:rPr lang="ru-RU" sz="1600" i="1" dirty="0">
                <a:latin typeface="Times New Roman" pitchFamily="18" charset="0"/>
                <a:cs typeface="Times New Roman" pitchFamily="18" charset="0"/>
              </a:rPr>
              <a:t>Показатель численности населения имеет тенденцию постепенного уменьшения. Число трудоспособного населения также сокращается. Прежде всего это связано с растущим показателем миграции коренного населения в близлежащие города и села, а также в другие регионы России</a:t>
            </a:r>
            <a:r>
              <a:rPr lang="ru-RU" sz="1600" i="1" dirty="0" smtClean="0">
                <a:latin typeface="Times New Roman" pitchFamily="18" charset="0"/>
                <a:cs typeface="Times New Roman" pitchFamily="18" charset="0"/>
              </a:rPr>
              <a:t>.</a:t>
            </a:r>
            <a:r>
              <a:rPr lang="ru-RU" sz="1600" i="1" dirty="0">
                <a:latin typeface="Times New Roman" pitchFamily="18" charset="0"/>
                <a:cs typeface="Times New Roman" pitchFamily="18" charset="0"/>
              </a:rPr>
              <a:t> </a:t>
            </a:r>
            <a:r>
              <a:rPr lang="ru-RU" sz="1600" i="1" dirty="0" smtClean="0">
                <a:latin typeface="Times New Roman" pitchFamily="18" charset="0"/>
                <a:cs typeface="Times New Roman" pitchFamily="18" charset="0"/>
              </a:rPr>
              <a:t>Уровень </a:t>
            </a:r>
            <a:r>
              <a:rPr lang="ru-RU" sz="1600" i="1" dirty="0">
                <a:latin typeface="Times New Roman" pitchFamily="18" charset="0"/>
                <a:cs typeface="Times New Roman" pitchFamily="18" charset="0"/>
              </a:rPr>
              <a:t>безработицы имеет плавающий характер. </a:t>
            </a:r>
          </a:p>
        </p:txBody>
      </p:sp>
      <p:sp>
        <p:nvSpPr>
          <p:cNvPr id="2" name="Номер слайда 1"/>
          <p:cNvSpPr>
            <a:spLocks noGrp="1"/>
          </p:cNvSpPr>
          <p:nvPr>
            <p:ph type="sldNum" sz="quarter" idx="12"/>
          </p:nvPr>
        </p:nvSpPr>
        <p:spPr/>
        <p:txBody>
          <a:bodyPr/>
          <a:lstStyle/>
          <a:p>
            <a:fld id="{B19B0651-EE4F-4900-A07F-96A6BFA9D0F0}" type="slidenum">
              <a:rPr lang="ru-RU" smtClean="0"/>
              <a:t>7</a:t>
            </a:fld>
            <a:endParaRPr lang="ru-RU"/>
          </a:p>
        </p:txBody>
      </p:sp>
    </p:spTree>
    <p:extLst>
      <p:ext uri="{BB962C8B-B14F-4D97-AF65-F5344CB8AC3E}">
        <p14:creationId xmlns:p14="http://schemas.microsoft.com/office/powerpoint/2010/main" val="63644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sp>
        <p:nvSpPr>
          <p:cNvPr id="4" name="Прямоугольник 3"/>
          <p:cNvSpPr/>
          <p:nvPr/>
        </p:nvSpPr>
        <p:spPr>
          <a:xfrm>
            <a:off x="0" y="201277"/>
            <a:ext cx="914400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dirty="0" smtClean="0">
                <a:latin typeface="Times New Roman" pitchFamily="18" charset="0"/>
                <a:cs typeface="Times New Roman" pitchFamily="18" charset="0"/>
              </a:rPr>
              <a:t>Подготовка и проведение транспортных обследований на территории г. Могоча </a:t>
            </a:r>
            <a:endParaRPr lang="ru-RU" sz="2000" dirty="0">
              <a:latin typeface="Times New Roman" pitchFamily="18" charset="0"/>
              <a:cs typeface="Times New Roman" pitchFamily="18" charset="0"/>
            </a:endParaRPr>
          </a:p>
        </p:txBody>
      </p:sp>
      <p:sp>
        <p:nvSpPr>
          <p:cNvPr id="5" name="Прямоугольник 4"/>
          <p:cNvSpPr/>
          <p:nvPr/>
        </p:nvSpPr>
        <p:spPr>
          <a:xfrm>
            <a:off x="0" y="5157192"/>
            <a:ext cx="9144000" cy="1077218"/>
          </a:xfrm>
          <a:prstGeom prst="rect">
            <a:avLst/>
          </a:prstGeom>
        </p:spPr>
        <p:txBody>
          <a:bodyPr wrap="square">
            <a:spAutoFit/>
          </a:bodyPr>
          <a:lstStyle/>
          <a:p>
            <a:pPr indent="450000" algn="just"/>
            <a:r>
              <a:rPr lang="ru-RU" sz="1600" i="1" dirty="0">
                <a:latin typeface="Times New Roman" pitchFamily="18" charset="0"/>
                <a:cs typeface="Times New Roman" pitchFamily="18" charset="0"/>
              </a:rPr>
              <a:t>Транспортные обследования проводились полевым методом, включающим в себя: </a:t>
            </a:r>
          </a:p>
          <a:p>
            <a:pPr indent="450000" algn="just"/>
            <a:r>
              <a:rPr lang="ru-RU" sz="1600" i="1" dirty="0">
                <a:latin typeface="Times New Roman" pitchFamily="18" charset="0"/>
                <a:cs typeface="Times New Roman" pitchFamily="18" charset="0"/>
              </a:rPr>
              <a:t>– натурные обследования интенсивности движения и состава транспортного потока; </a:t>
            </a:r>
          </a:p>
          <a:p>
            <a:pPr indent="450000" algn="just"/>
            <a:r>
              <a:rPr lang="ru-RU" sz="1600" i="1" dirty="0">
                <a:latin typeface="Times New Roman" pitchFamily="18" charset="0"/>
                <a:cs typeface="Times New Roman" pitchFamily="18" charset="0"/>
              </a:rPr>
              <a:t>– обследования пассажиропотоков на городском пассажирском общественном транспорте; </a:t>
            </a:r>
          </a:p>
          <a:p>
            <a:pPr indent="450000" algn="just"/>
            <a:r>
              <a:rPr lang="ru-RU" sz="1600" i="1" dirty="0">
                <a:latin typeface="Times New Roman" pitchFamily="18" charset="0"/>
                <a:cs typeface="Times New Roman" pitchFamily="18" charset="0"/>
              </a:rPr>
              <a:t>– изучения общественного мнения и мнения водителей транспортных средств</a:t>
            </a:r>
            <a:r>
              <a:rPr lang="ru-RU" sz="1600" i="1" dirty="0" smtClean="0">
                <a:latin typeface="Times New Roman" pitchFamily="18" charset="0"/>
                <a:cs typeface="Times New Roman" pitchFamily="18" charset="0"/>
              </a:rPr>
              <a:t>.</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373" y="909840"/>
            <a:ext cx="3960440" cy="2392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908720"/>
            <a:ext cx="3888432" cy="2393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0884" y="2348880"/>
            <a:ext cx="3997069" cy="2615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Номер слайда 6"/>
          <p:cNvSpPr>
            <a:spLocks noGrp="1"/>
          </p:cNvSpPr>
          <p:nvPr>
            <p:ph type="sldNum" sz="quarter" idx="12"/>
          </p:nvPr>
        </p:nvSpPr>
        <p:spPr/>
        <p:txBody>
          <a:bodyPr/>
          <a:lstStyle/>
          <a:p>
            <a:fld id="{B19B0651-EE4F-4900-A07F-96A6BFA9D0F0}" type="slidenum">
              <a:rPr lang="ru-RU" smtClean="0"/>
              <a:t>8</a:t>
            </a:fld>
            <a:endParaRPr lang="ru-RU"/>
          </a:p>
        </p:txBody>
      </p:sp>
    </p:spTree>
    <p:extLst>
      <p:ext uri="{BB962C8B-B14F-4D97-AF65-F5344CB8AC3E}">
        <p14:creationId xmlns:p14="http://schemas.microsoft.com/office/powerpoint/2010/main" val="480958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629" y="4328988"/>
            <a:ext cx="3320370" cy="1994265"/>
          </a:xfrm>
          <a:prstGeom prst="rect">
            <a:avLst/>
          </a:prstGeom>
        </p:spPr>
      </p:pic>
      <p:pic>
        <p:nvPicPr>
          <p:cNvPr id="4" name="Рисунок 3" descr="D:\Рабочий стол\карточка учета-Модель.png"/>
          <p:cNvPicPr/>
          <p:nvPr/>
        </p:nvPicPr>
        <p:blipFill>
          <a:blip r:embed="rId3" cstate="print">
            <a:extLst>
              <a:ext uri="{28A0092B-C50C-407E-A947-70E740481C1C}">
                <a14:useLocalDpi xmlns:a14="http://schemas.microsoft.com/office/drawing/2010/main" val="0"/>
              </a:ext>
            </a:extLst>
          </a:blip>
          <a:srcRect t="11626" b="14217"/>
          <a:stretch>
            <a:fillRect/>
          </a:stretch>
        </p:blipFill>
        <p:spPr bwMode="auto">
          <a:xfrm>
            <a:off x="323528" y="756182"/>
            <a:ext cx="4176464" cy="33123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Прямоугольник 4"/>
          <p:cNvSpPr/>
          <p:nvPr/>
        </p:nvSpPr>
        <p:spPr>
          <a:xfrm>
            <a:off x="0" y="188640"/>
            <a:ext cx="9150904"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dirty="0">
                <a:latin typeface="Times New Roman" pitchFamily="18" charset="0"/>
                <a:cs typeface="Times New Roman" pitchFamily="18" charset="0"/>
              </a:rPr>
              <a:t>Методика проведения натурного обследования интенсивности движения и состава транспортного потока на улично-дорожной сети в транспортных узлах</a:t>
            </a:r>
          </a:p>
        </p:txBody>
      </p:sp>
      <p:sp>
        <p:nvSpPr>
          <p:cNvPr id="6" name="Прямоугольник 5"/>
          <p:cNvSpPr/>
          <p:nvPr/>
        </p:nvSpPr>
        <p:spPr>
          <a:xfrm>
            <a:off x="0" y="4106452"/>
            <a:ext cx="9118366" cy="2554545"/>
          </a:xfrm>
          <a:prstGeom prst="rect">
            <a:avLst/>
          </a:prstGeom>
        </p:spPr>
        <p:txBody>
          <a:bodyPr wrap="square">
            <a:spAutoFit/>
          </a:bodyPr>
          <a:lstStyle/>
          <a:p>
            <a:pPr indent="450000" algn="just"/>
            <a:r>
              <a:rPr lang="ru-RU" sz="1600" i="1" dirty="0" smtClean="0">
                <a:latin typeface="Times New Roman" pitchFamily="18" charset="0"/>
                <a:cs typeface="Times New Roman" pitchFamily="18" charset="0"/>
              </a:rPr>
              <a:t>Учет интенсивности </a:t>
            </a:r>
            <a:r>
              <a:rPr lang="ru-RU" sz="1600" i="1" dirty="0">
                <a:latin typeface="Times New Roman" pitchFamily="18" charset="0"/>
                <a:cs typeface="Times New Roman" pitchFamily="18" charset="0"/>
              </a:rPr>
              <a:t>транспортных потоков производится путем видеосъемки, с охватом всех возможных направлений движения в транспортном узле. Съемка узлов осуществляется видеокамерами.</a:t>
            </a:r>
          </a:p>
          <a:p>
            <a:pPr indent="450000" algn="just"/>
            <a:r>
              <a:rPr lang="ru-RU" sz="1600" i="1" dirty="0">
                <a:latin typeface="Times New Roman" pitchFamily="18" charset="0"/>
                <a:cs typeface="Times New Roman" pitchFamily="18" charset="0"/>
              </a:rPr>
              <a:t>Проведя видеосъемки, производится обработка видеоматериалов в ручном режиме подсчета интенсивности и состава транспортного потока, с оформлением карточек замеров. </a:t>
            </a:r>
            <a:endParaRPr lang="ru-RU" sz="1600" i="1" dirty="0" smtClean="0">
              <a:latin typeface="Times New Roman" pitchFamily="18" charset="0"/>
              <a:cs typeface="Times New Roman" pitchFamily="18" charset="0"/>
            </a:endParaRPr>
          </a:p>
          <a:p>
            <a:pPr indent="450000" algn="just"/>
            <a:r>
              <a:rPr lang="ru-RU" sz="1600" i="1" dirty="0" smtClean="0">
                <a:latin typeface="Times New Roman" pitchFamily="18" charset="0"/>
                <a:cs typeface="Times New Roman" pitchFamily="18" charset="0"/>
              </a:rPr>
              <a:t>Далее </a:t>
            </a:r>
            <a:r>
              <a:rPr lang="ru-RU" sz="1600" i="1" dirty="0">
                <a:latin typeface="Times New Roman" pitchFamily="18" charset="0"/>
                <a:cs typeface="Times New Roman" pitchFamily="18" charset="0"/>
              </a:rPr>
              <a:t>результаты обследований из карточек сводятся в общую таблицу с интенсивностью и составом транспортного потока по улично-дорожной сети.</a:t>
            </a:r>
          </a:p>
          <a:p>
            <a:pPr indent="450000" algn="just"/>
            <a:r>
              <a:rPr lang="ru-RU" sz="1600" i="1" dirty="0">
                <a:latin typeface="Times New Roman" pitchFamily="18" charset="0"/>
                <a:cs typeface="Times New Roman" pitchFamily="18" charset="0"/>
              </a:rPr>
              <a:t>На территории г. Могоча обследование проводилось в будние и выходные дни </a:t>
            </a:r>
            <a:r>
              <a:rPr lang="ru-RU" sz="1600" i="1" dirty="0" smtClean="0">
                <a:latin typeface="Times New Roman" pitchFamily="18" charset="0"/>
                <a:cs typeface="Times New Roman" pitchFamily="18" charset="0"/>
              </a:rPr>
              <a:t>недели: с 7:00 до 9:00 утром; с </a:t>
            </a:r>
            <a:r>
              <a:rPr lang="ru-RU" sz="1600" i="1" dirty="0">
                <a:latin typeface="Times New Roman" pitchFamily="18" charset="0"/>
                <a:cs typeface="Times New Roman" pitchFamily="18" charset="0"/>
              </a:rPr>
              <a:t>17:00 до 19:00 вечером. </a:t>
            </a:r>
          </a:p>
          <a:p>
            <a:pPr indent="450000" algn="just"/>
            <a:endParaRPr lang="ru-RU" sz="1600" i="1" dirty="0">
              <a:latin typeface="Times New Roman" pitchFamily="18" charset="0"/>
              <a:cs typeface="Times New Roman" pitchFamily="18"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925300"/>
            <a:ext cx="4042102" cy="3143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Номер слайда 2"/>
          <p:cNvSpPr>
            <a:spLocks noGrp="1"/>
          </p:cNvSpPr>
          <p:nvPr>
            <p:ph type="sldNum" sz="quarter" idx="12"/>
          </p:nvPr>
        </p:nvSpPr>
        <p:spPr/>
        <p:txBody>
          <a:bodyPr/>
          <a:lstStyle/>
          <a:p>
            <a:fld id="{B19B0651-EE4F-4900-A07F-96A6BFA9D0F0}" type="slidenum">
              <a:rPr lang="ru-RU" smtClean="0"/>
              <a:t>9</a:t>
            </a:fld>
            <a:endParaRPr lang="ru-RU"/>
          </a:p>
        </p:txBody>
      </p:sp>
    </p:spTree>
    <p:extLst>
      <p:ext uri="{BB962C8B-B14F-4D97-AF65-F5344CB8AC3E}">
        <p14:creationId xmlns:p14="http://schemas.microsoft.com/office/powerpoint/2010/main" val="1909489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705</TotalTime>
  <Words>1398</Words>
  <Application>Microsoft Office PowerPoint</Application>
  <PresentationFormat>Экран (4:3)</PresentationFormat>
  <Paragraphs>164</Paragraphs>
  <Slides>42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42</vt:i4>
      </vt:variant>
    </vt:vector>
  </HeadingPairs>
  <TitlesOfParts>
    <vt:vector size="48" baseType="lpstr">
      <vt:lpstr>Arial</vt:lpstr>
      <vt:lpstr>Calibri</vt:lpstr>
      <vt:lpstr>Calibri Light</vt:lpstr>
      <vt:lpstr>Times New Roman</vt:lpstr>
      <vt:lpstr>Wingdings</vt:lpstr>
      <vt:lpstr>Ретро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Анализ полученных данных и результатов обследований и оценка существующих параметров улично-дорожной сети и схемы организации дорожного движения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Стас</dc:creator>
  <cp:lastModifiedBy>Паша</cp:lastModifiedBy>
  <cp:revision>70</cp:revision>
  <cp:lastPrinted>2018-10-23T05:24:28Z</cp:lastPrinted>
  <dcterms:created xsi:type="dcterms:W3CDTF">2018-08-04T11:11:51Z</dcterms:created>
  <dcterms:modified xsi:type="dcterms:W3CDTF">2018-10-23T05:27:53Z</dcterms:modified>
</cp:coreProperties>
</file>